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Funnel Display" panose="020B0604020202020204" charset="0"/>
      <p:regular r:id="rId13"/>
    </p:embeddedFont>
    <p:embeddedFont>
      <p:font typeface="Funnel Sans" panose="020B0604020202020204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0" d="100"/>
          <a:sy n="90" d="100"/>
        </p:scale>
        <p:origin x="58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830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2009656"/>
            <a:ext cx="7468553" cy="28160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Công tác điều tra, kiểm kê đa dạng sinh học và quản lý, chia sẻ dữ liệu trong lĩnh vực lâm nghiệp</a:t>
            </a:r>
            <a:endParaRPr lang="en-US" sz="4400" b="1" dirty="0"/>
          </a:p>
        </p:txBody>
      </p:sp>
      <p:sp>
        <p:nvSpPr>
          <p:cNvPr id="4" name="Text 1"/>
          <p:cNvSpPr/>
          <p:nvPr/>
        </p:nvSpPr>
        <p:spPr>
          <a:xfrm>
            <a:off x="6324124" y="5184696"/>
            <a:ext cx="746855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i="1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Đơn</a:t>
            </a:r>
            <a:r>
              <a:rPr lang="en-US" sz="1850" i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i="1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vị</a:t>
            </a:r>
            <a:r>
              <a:rPr lang="en-US" sz="1850" i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: </a:t>
            </a:r>
            <a:r>
              <a:rPr lang="en-US" sz="1850" i="1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Cục</a:t>
            </a:r>
            <a:r>
              <a:rPr lang="en-US" sz="1850" i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Lâm </a:t>
            </a:r>
            <a:r>
              <a:rPr lang="en-US" sz="1850" i="1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nghiệp</a:t>
            </a:r>
            <a:r>
              <a:rPr lang="en-US" sz="1850" i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i="1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và</a:t>
            </a:r>
            <a:r>
              <a:rPr lang="en-US" sz="1850" i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i="1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Kiểm</a:t>
            </a:r>
            <a:r>
              <a:rPr lang="en-US" sz="1850" i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i="1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lâm</a:t>
            </a:r>
            <a:endParaRPr lang="en-US" sz="1850" i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02561" y="725091"/>
            <a:ext cx="4814530" cy="601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Kế hoạch sắp tới</a:t>
            </a:r>
            <a:endParaRPr lang="en-US" sz="3750" dirty="0"/>
          </a:p>
        </p:txBody>
      </p:sp>
      <p:sp>
        <p:nvSpPr>
          <p:cNvPr id="4" name="Text 1"/>
          <p:cNvSpPr/>
          <p:nvPr/>
        </p:nvSpPr>
        <p:spPr>
          <a:xfrm>
            <a:off x="6202561" y="1633776"/>
            <a:ext cx="204549" cy="2557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Display Light" pitchFamily="34" charset="0"/>
                <a:ea typeface="Funnel Display Light" pitchFamily="34" charset="-122"/>
                <a:cs typeface="Funnel Display Light" pitchFamily="34" charset="-120"/>
              </a:rPr>
              <a:t>01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6202561" y="1958578"/>
            <a:ext cx="7711678" cy="22860"/>
          </a:xfrm>
          <a:prstGeom prst="rect">
            <a:avLst/>
          </a:prstGeom>
          <a:solidFill>
            <a:srgbClr val="3371A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6202561" y="2106573"/>
            <a:ext cx="7711678" cy="6017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Cập nhật kiểm kê rừng quốc gia 2021–2030 (lồng ghép đa dạng sinh học)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6202561" y="3066217"/>
            <a:ext cx="204549" cy="2557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Display Light" pitchFamily="34" charset="0"/>
                <a:ea typeface="Funnel Display Light" pitchFamily="34" charset="-122"/>
                <a:cs typeface="Funnel Display Light" pitchFamily="34" charset="-120"/>
              </a:rPr>
              <a:t>02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6202561" y="3391019"/>
            <a:ext cx="7711678" cy="22860"/>
          </a:xfrm>
          <a:prstGeom prst="rect">
            <a:avLst/>
          </a:prstGeom>
          <a:solidFill>
            <a:srgbClr val="3371A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6202561" y="3539014"/>
            <a:ext cx="4298871" cy="3008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Nâng cấp FORMIS → cơ sở dữ liệu mở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6202561" y="4197787"/>
            <a:ext cx="204549" cy="2557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Display Light" pitchFamily="34" charset="0"/>
                <a:ea typeface="Funnel Display Light" pitchFamily="34" charset="-122"/>
                <a:cs typeface="Funnel Display Light" pitchFamily="34" charset="-120"/>
              </a:rPr>
              <a:t>03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6202561" y="4522589"/>
            <a:ext cx="7711678" cy="22860"/>
          </a:xfrm>
          <a:prstGeom prst="rect">
            <a:avLst/>
          </a:prstGeom>
          <a:solidFill>
            <a:srgbClr val="3371A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6202561" y="4670584"/>
            <a:ext cx="5599390" cy="3008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Thí điểm nền tảng trực tuyến chia sẻ dữ liệu giữa:</a:t>
            </a:r>
            <a:endParaRPr lang="en-US" sz="1850" dirty="0"/>
          </a:p>
        </p:txBody>
      </p:sp>
      <p:sp>
        <p:nvSpPr>
          <p:cNvPr id="13" name="Text 10"/>
          <p:cNvSpPr/>
          <p:nvPr/>
        </p:nvSpPr>
        <p:spPr>
          <a:xfrm>
            <a:off x="6202561" y="5094208"/>
            <a:ext cx="7711678" cy="327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Cơ quan quản lý nhà nước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6202561" y="5493187"/>
            <a:ext cx="7711678" cy="327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Khu bảo tồn, viện nghiên cứu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6202561" y="5892165"/>
            <a:ext cx="7711678" cy="327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Doanh nghiệp, cộng đồng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6202561" y="6577489"/>
            <a:ext cx="204549" cy="2557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Display Light" pitchFamily="34" charset="0"/>
                <a:ea typeface="Funnel Display Light" pitchFamily="34" charset="-122"/>
                <a:cs typeface="Funnel Display Light" pitchFamily="34" charset="-120"/>
              </a:rPr>
              <a:t>04</a:t>
            </a:r>
            <a:endParaRPr lang="en-US" sz="1600" dirty="0"/>
          </a:p>
        </p:txBody>
      </p:sp>
      <p:sp>
        <p:nvSpPr>
          <p:cNvPr id="17" name="Shape 14"/>
          <p:cNvSpPr/>
          <p:nvPr/>
        </p:nvSpPr>
        <p:spPr>
          <a:xfrm>
            <a:off x="6202561" y="6902291"/>
            <a:ext cx="7711678" cy="22860"/>
          </a:xfrm>
          <a:prstGeom prst="rect">
            <a:avLst/>
          </a:prstGeom>
          <a:solidFill>
            <a:srgbClr val="3371A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Text 15"/>
          <p:cNvSpPr/>
          <p:nvPr/>
        </p:nvSpPr>
        <p:spPr>
          <a:xfrm>
            <a:off x="6202561" y="7050286"/>
            <a:ext cx="7544752" cy="3008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Tăng cường hợp tác quốc tế: tiếp cận công nghệ, vốn, kinh nghiệm</a:t>
            </a:r>
            <a:endParaRPr lang="en-US" sz="18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488168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Bối </a:t>
            </a: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cảnh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và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mục tiêu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3670935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Quyết định 138/QĐ-BNNMT ngày 01/3/2025 giao nhiệm vụ:</a:t>
            </a:r>
            <a:endParaRPr lang="en-US" sz="1850" dirty="0"/>
          </a:p>
        </p:txBody>
      </p:sp>
      <p:sp>
        <p:nvSpPr>
          <p:cNvPr id="4" name="Shape 2"/>
          <p:cNvSpPr/>
          <p:nvPr/>
        </p:nvSpPr>
        <p:spPr>
          <a:xfrm>
            <a:off x="837724" y="4454783"/>
            <a:ext cx="119658" cy="119658"/>
          </a:xfrm>
          <a:prstGeom prst="roundRect">
            <a:avLst>
              <a:gd name="adj" fmla="val 382089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1196697" y="4323159"/>
            <a:ext cx="375987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Điều tra, đánh giá, giám sát động, thực vật rừng</a:t>
            </a:r>
            <a:endParaRPr lang="en-US" sz="1850" dirty="0"/>
          </a:p>
        </p:txBody>
      </p:sp>
      <p:sp>
        <p:nvSpPr>
          <p:cNvPr id="6" name="Shape 4"/>
          <p:cNvSpPr/>
          <p:nvPr/>
        </p:nvSpPr>
        <p:spPr>
          <a:xfrm>
            <a:off x="5255776" y="4454783"/>
            <a:ext cx="119658" cy="119658"/>
          </a:xfrm>
          <a:prstGeom prst="roundRect">
            <a:avLst>
              <a:gd name="adj" fmla="val 382089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5614749" y="4323159"/>
            <a:ext cx="375987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Kiểm soát loài ngoại lai xâm hại</a:t>
            </a:r>
            <a:endParaRPr lang="en-US" sz="1850" dirty="0"/>
          </a:p>
        </p:txBody>
      </p:sp>
      <p:sp>
        <p:nvSpPr>
          <p:cNvPr id="8" name="Shape 6"/>
          <p:cNvSpPr/>
          <p:nvPr/>
        </p:nvSpPr>
        <p:spPr>
          <a:xfrm>
            <a:off x="9673828" y="4454783"/>
            <a:ext cx="119658" cy="119658"/>
          </a:xfrm>
          <a:prstGeom prst="roundRect">
            <a:avLst>
              <a:gd name="adj" fmla="val 382089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10032802" y="4323159"/>
            <a:ext cx="375987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Xây dựng, quản lý cơ sở dữ liệu các loài trên phạm vi quốc gia</a:t>
            </a:r>
            <a:endParaRPr lang="en-US" sz="1850" dirty="0"/>
          </a:p>
        </p:txBody>
      </p:sp>
      <p:sp>
        <p:nvSpPr>
          <p:cNvPr id="10" name="Text 8"/>
          <p:cNvSpPr/>
          <p:nvPr/>
        </p:nvSpPr>
        <p:spPr>
          <a:xfrm>
            <a:off x="837724" y="5358408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Mục tiêu: tăng cường hiệu quả quản lý và chia sẻ thông tin đa dạng sinh học, phục vụ phát triển lâm nghiệp bền vững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837605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Quá trình điều </a:t>
            </a: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tra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và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kiểm kê (1990–2010)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837724" y="2604611"/>
            <a:ext cx="239316" cy="1436251"/>
          </a:xfrm>
          <a:prstGeom prst="roundRect">
            <a:avLst>
              <a:gd name="adj" fmla="val 42011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1316355" y="2843927"/>
            <a:ext cx="6989921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Chương trình điều tra, đánh giá, theo dõi diễn biến tài nguyên rừng toàn quốc</a:t>
            </a:r>
            <a:endParaRPr lang="en-US" sz="2200" dirty="0"/>
          </a:p>
        </p:txBody>
      </p:sp>
      <p:sp>
        <p:nvSpPr>
          <p:cNvPr id="6" name="Shape 3"/>
          <p:cNvSpPr/>
          <p:nvPr/>
        </p:nvSpPr>
        <p:spPr>
          <a:xfrm>
            <a:off x="1196697" y="4280178"/>
            <a:ext cx="239316" cy="1436251"/>
          </a:xfrm>
          <a:prstGeom prst="roundRect">
            <a:avLst>
              <a:gd name="adj" fmla="val 42011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1675328" y="4519493"/>
            <a:ext cx="6630948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Hình thành cơ sở dữ liệu quan trọng cho hoạch định chính sách</a:t>
            </a:r>
            <a:endParaRPr lang="en-US" sz="2200" dirty="0"/>
          </a:p>
        </p:txBody>
      </p:sp>
      <p:sp>
        <p:nvSpPr>
          <p:cNvPr id="8" name="Shape 5"/>
          <p:cNvSpPr/>
          <p:nvPr/>
        </p:nvSpPr>
        <p:spPr>
          <a:xfrm>
            <a:off x="1555790" y="5955744"/>
            <a:ext cx="239316" cy="1436251"/>
          </a:xfrm>
          <a:prstGeom prst="roundRect">
            <a:avLst>
              <a:gd name="adj" fmla="val 42011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2034421" y="6195060"/>
            <a:ext cx="4554379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Thực hiện theo chu kỳ 5 năm (I–IV)</a:t>
            </a:r>
            <a:endParaRPr lang="en-US" sz="2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085493"/>
            <a:ext cx="7598807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Kết quả giai đoạn 1991–2000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238779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Chu kỳ I (1991–1995):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2979063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Điều tra bổ sung diện tích rừng, chuyên đề rừng ngập mặn, núi đá vôi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3828812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Phát hiện loài Sao La, Mang lớn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7614761" y="2387798"/>
            <a:ext cx="287428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Chu kỳ II (1996–2000):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614761" y="2979063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Báo cáo đặc điểm sinh học rừng ngập mặn, núi đá vôi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7614761" y="3445788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Thống kê 232 loài thú, 828 chim, 269 bò sát, 82 lưỡng cư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7614761" y="4295537"/>
            <a:ext cx="6185535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Phát hiện loài mới cho khoa học: Mang Trường Sơn, Chà vá chân xám, Cầy Tây Nguyên, Khướu vằn đầu đen, Khiếu Ngọc Linh</a:t>
            </a:r>
            <a:endParaRPr lang="en-US" sz="1850" dirty="0"/>
          </a:p>
        </p:txBody>
      </p:sp>
      <p:sp>
        <p:nvSpPr>
          <p:cNvPr id="10" name="Text 8"/>
          <p:cNvSpPr/>
          <p:nvPr/>
        </p:nvSpPr>
        <p:spPr>
          <a:xfrm>
            <a:off x="7614761" y="5528310"/>
            <a:ext cx="6185535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Bổ sung loài mới cho Việt Nam: Cò thìa châu Âu, Chim mò sò, Rẽ cổ đỏ, Mòng bể Palas, Mòng bể Relic, Khướu mun, Khướu mỏ dẹt đầu hung, Lợn rừng Đông Dương, Vượn đen tuyền</a:t>
            </a:r>
            <a:endParaRPr lang="en-US" sz="18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91382" y="1155025"/>
            <a:ext cx="7301627" cy="676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Kết quả giai đoạn 2001–2010</a:t>
            </a:r>
            <a:endParaRPr lang="en-US" sz="4250" dirty="0"/>
          </a:p>
        </p:txBody>
      </p:sp>
      <p:sp>
        <p:nvSpPr>
          <p:cNvPr id="4" name="Text 1"/>
          <p:cNvSpPr/>
          <p:nvPr/>
        </p:nvSpPr>
        <p:spPr>
          <a:xfrm>
            <a:off x="6291382" y="2406372"/>
            <a:ext cx="2834521" cy="338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Chu kỳ III (2001–2005):</a:t>
            </a:r>
            <a:endParaRPr lang="en-US" sz="2100" dirty="0"/>
          </a:p>
        </p:txBody>
      </p:sp>
      <p:sp>
        <p:nvSpPr>
          <p:cNvPr id="5" name="Text 2"/>
          <p:cNvSpPr/>
          <p:nvPr/>
        </p:nvSpPr>
        <p:spPr>
          <a:xfrm>
            <a:off x="6291382" y="2974538"/>
            <a:ext cx="3486507" cy="1104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8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Dữ liệu cấu trúc rừng, động vật rừng, côn trùng, lâm sản ngoài gỗ</a:t>
            </a:r>
            <a:endParaRPr lang="en-US" sz="1800" dirty="0"/>
          </a:p>
        </p:txBody>
      </p:sp>
      <p:sp>
        <p:nvSpPr>
          <p:cNvPr id="6" name="Text 3"/>
          <p:cNvSpPr/>
          <p:nvPr/>
        </p:nvSpPr>
        <p:spPr>
          <a:xfrm>
            <a:off x="10346531" y="2406372"/>
            <a:ext cx="2877860" cy="338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Chu kỳ IV (2006–2010):</a:t>
            </a:r>
            <a:endParaRPr lang="en-US" sz="2100" dirty="0"/>
          </a:p>
        </p:txBody>
      </p:sp>
      <p:sp>
        <p:nvSpPr>
          <p:cNvPr id="7" name="Text 4"/>
          <p:cNvSpPr/>
          <p:nvPr/>
        </p:nvSpPr>
        <p:spPr>
          <a:xfrm>
            <a:off x="10346531" y="2974538"/>
            <a:ext cx="3486507" cy="1104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8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Thống kê 1.679 loài động vật có xương sống (322 thú, 899 chim, 458 bò sát – ếch nhái)</a:t>
            </a:r>
            <a:endParaRPr lang="en-US" sz="1800" dirty="0"/>
          </a:p>
        </p:txBody>
      </p:sp>
      <p:sp>
        <p:nvSpPr>
          <p:cNvPr id="8" name="Text 5"/>
          <p:cNvSpPr/>
          <p:nvPr/>
        </p:nvSpPr>
        <p:spPr>
          <a:xfrm>
            <a:off x="10346531" y="4159091"/>
            <a:ext cx="3486507" cy="18401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8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Có 217 loài nguy cấp, quý hiếm trong Sách đỏ VN (2007), 129 loài trong IUCN 2004, 139 loài trong Nghị định 32/2006/NĐ-CP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6291382" y="6338411"/>
            <a:ext cx="7534037" cy="7360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Hàng năm: công bố hiện trạng rừng toàn quốc (diện tích, nguồn gốc, lập địa, loài cây chính)</a:t>
            </a:r>
            <a:endParaRPr lang="en-US" sz="1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889873"/>
            <a:ext cx="6157674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Giai đoạn 2011 đến nay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1952863"/>
            <a:ext cx="746855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Xây dựng &amp; vận hành các hệ thống thông tin:</a:t>
            </a:r>
            <a:endParaRPr lang="en-US" sz="1850" dirty="0"/>
          </a:p>
        </p:txBody>
      </p:sp>
      <p:sp>
        <p:nvSpPr>
          <p:cNvPr id="5" name="Shape 2"/>
          <p:cNvSpPr/>
          <p:nvPr/>
        </p:nvSpPr>
        <p:spPr>
          <a:xfrm>
            <a:off x="837724" y="2605088"/>
            <a:ext cx="3614618" cy="1947386"/>
          </a:xfrm>
          <a:prstGeom prst="roundRect">
            <a:avLst>
              <a:gd name="adj" fmla="val 5163"/>
            </a:avLst>
          </a:prstGeom>
          <a:solidFill>
            <a:srgbClr val="FAF5EB"/>
          </a:solidFill>
          <a:ln w="30480">
            <a:solidFill>
              <a:srgbClr val="D5CDB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837724" y="2605088"/>
            <a:ext cx="121920" cy="1947386"/>
          </a:xfrm>
          <a:prstGeom prst="roundRect">
            <a:avLst>
              <a:gd name="adj" fmla="val 82464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1229439" y="2874883"/>
            <a:ext cx="2953107" cy="14077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FORMIS – cơ sở dữ liệu tài nguyên rừng (tích hợp dữ liệu đa dạng sinh học)</a:t>
            </a:r>
            <a:endParaRPr lang="en-US" sz="2200" dirty="0"/>
          </a:p>
        </p:txBody>
      </p:sp>
      <p:sp>
        <p:nvSpPr>
          <p:cNvPr id="8" name="Shape 5"/>
          <p:cNvSpPr/>
          <p:nvPr/>
        </p:nvSpPr>
        <p:spPr>
          <a:xfrm>
            <a:off x="4691658" y="2605088"/>
            <a:ext cx="3614618" cy="1947386"/>
          </a:xfrm>
          <a:prstGeom prst="roundRect">
            <a:avLst>
              <a:gd name="adj" fmla="val 5163"/>
            </a:avLst>
          </a:prstGeom>
          <a:solidFill>
            <a:srgbClr val="FAF5EB"/>
          </a:solidFill>
          <a:ln w="30480">
            <a:solidFill>
              <a:srgbClr val="D5CDB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6"/>
          <p:cNvSpPr/>
          <p:nvPr/>
        </p:nvSpPr>
        <p:spPr>
          <a:xfrm>
            <a:off x="4691658" y="2605088"/>
            <a:ext cx="121920" cy="1947386"/>
          </a:xfrm>
          <a:prstGeom prst="roundRect">
            <a:avLst>
              <a:gd name="adj" fmla="val 82464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7"/>
          <p:cNvSpPr/>
          <p:nvPr/>
        </p:nvSpPr>
        <p:spPr>
          <a:xfrm>
            <a:off x="5083373" y="2874883"/>
            <a:ext cx="2953107" cy="10558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NFMS – hệ thống giám sát rừng quốc gia (phục vụ REDD+)</a:t>
            </a:r>
            <a:endParaRPr lang="en-US" sz="2200" dirty="0"/>
          </a:p>
        </p:txBody>
      </p:sp>
      <p:sp>
        <p:nvSpPr>
          <p:cNvPr id="11" name="Shape 8"/>
          <p:cNvSpPr/>
          <p:nvPr/>
        </p:nvSpPr>
        <p:spPr>
          <a:xfrm>
            <a:off x="837724" y="4791789"/>
            <a:ext cx="3614618" cy="1243489"/>
          </a:xfrm>
          <a:prstGeom prst="roundRect">
            <a:avLst>
              <a:gd name="adj" fmla="val 8085"/>
            </a:avLst>
          </a:prstGeom>
          <a:solidFill>
            <a:srgbClr val="FAF5EB"/>
          </a:solidFill>
          <a:ln w="30480">
            <a:solidFill>
              <a:srgbClr val="D5CDB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Shape 9"/>
          <p:cNvSpPr/>
          <p:nvPr/>
        </p:nvSpPr>
        <p:spPr>
          <a:xfrm>
            <a:off x="837724" y="4791789"/>
            <a:ext cx="121920" cy="1243489"/>
          </a:xfrm>
          <a:prstGeom prst="roundRect">
            <a:avLst>
              <a:gd name="adj" fmla="val 82464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1229439" y="5061585"/>
            <a:ext cx="2953107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Cơ sở dữ liệu loài nguy cấp, quý, hiếm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837724" y="6304478"/>
            <a:ext cx="746855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Một số dữ liệu đã tích hợp lên web Bộ Nông nghiệp và Môi trường:</a:t>
            </a:r>
            <a:endParaRPr lang="en-US" sz="1850" dirty="0"/>
          </a:p>
        </p:txBody>
      </p:sp>
      <p:sp>
        <p:nvSpPr>
          <p:cNvPr id="15" name="Text 12"/>
          <p:cNvSpPr/>
          <p:nvPr/>
        </p:nvSpPr>
        <p:spPr>
          <a:xfrm>
            <a:off x="837724" y="6956703"/>
            <a:ext cx="746855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Tài nguyên rừng, rừng ven biển, khu rừng đặc dụng</a:t>
            </a:r>
            <a:endParaRPr lang="en-US" sz="18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664375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Thực trạng quản </a:t>
            </a: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lý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và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chia sẻ dữ liệu</a:t>
            </a:r>
            <a:endParaRPr lang="en-US" sz="44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97" y="3393936"/>
            <a:ext cx="358973" cy="44874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615559" y="3431381"/>
            <a:ext cx="6690717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Dữ liệu đa dạng sinh học còn phân tán, thiếu đồng bộ</a:t>
            </a:r>
            <a:endParaRPr lang="en-US" sz="2200" dirty="0"/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97" y="4598134"/>
            <a:ext cx="358973" cy="448747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1615559" y="4635579"/>
            <a:ext cx="6690717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Cơ chế chia sẻ hạn chế, chưa liên thông giữa ngành, địa phương, tổ chức</a:t>
            </a:r>
            <a:endParaRPr lang="en-US" sz="2200" dirty="0"/>
          </a:p>
        </p:txBody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97" y="5802332"/>
            <a:ext cx="358973" cy="448747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1615559" y="5839778"/>
            <a:ext cx="6690717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Kết quả nghiên cứu của địa phương, đơn vị quốc tế chưa được tích hợp đầy đủ</a:t>
            </a:r>
            <a:endParaRPr lang="en-US" sz="2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914995"/>
            <a:ext cx="5770721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Khó khăn, vướng mắc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2456736"/>
            <a:ext cx="4158734" cy="2129790"/>
          </a:xfrm>
          <a:prstGeom prst="roundRect">
            <a:avLst>
              <a:gd name="adj" fmla="val 6869"/>
            </a:avLst>
          </a:prstGeom>
          <a:solidFill>
            <a:srgbClr val="FAF5E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837724" y="2426256"/>
            <a:ext cx="4158734" cy="121920"/>
          </a:xfrm>
          <a:prstGeom prst="roundRect">
            <a:avLst>
              <a:gd name="adj" fmla="val 82464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2557998" y="2097762"/>
            <a:ext cx="718066" cy="718066"/>
          </a:xfrm>
          <a:prstGeom prst="roundRect">
            <a:avLst>
              <a:gd name="adj" fmla="val 127342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2773382" y="2277308"/>
            <a:ext cx="287179" cy="3589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1</a:t>
            </a:r>
            <a:endParaRPr lang="en-US" sz="2250" dirty="0"/>
          </a:p>
        </p:txBody>
      </p:sp>
      <p:sp>
        <p:nvSpPr>
          <p:cNvPr id="7" name="Text 5"/>
          <p:cNvSpPr/>
          <p:nvPr/>
        </p:nvSpPr>
        <p:spPr>
          <a:xfrm>
            <a:off x="1107519" y="305514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Pháp lý: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1107519" y="3550682"/>
            <a:ext cx="361914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chưa có cơ chế bắt buộc chia sẻ dữ liệu</a:t>
            </a:r>
            <a:endParaRPr lang="en-US" sz="1850" dirty="0"/>
          </a:p>
        </p:txBody>
      </p:sp>
      <p:sp>
        <p:nvSpPr>
          <p:cNvPr id="9" name="Shape 7"/>
          <p:cNvSpPr/>
          <p:nvPr/>
        </p:nvSpPr>
        <p:spPr>
          <a:xfrm>
            <a:off x="5235773" y="2456736"/>
            <a:ext cx="4158734" cy="2129790"/>
          </a:xfrm>
          <a:prstGeom prst="roundRect">
            <a:avLst>
              <a:gd name="adj" fmla="val 6869"/>
            </a:avLst>
          </a:prstGeom>
          <a:solidFill>
            <a:srgbClr val="FAF5E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5235773" y="2426256"/>
            <a:ext cx="4158734" cy="121920"/>
          </a:xfrm>
          <a:prstGeom prst="roundRect">
            <a:avLst>
              <a:gd name="adj" fmla="val 82464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6956048" y="2097762"/>
            <a:ext cx="718066" cy="718066"/>
          </a:xfrm>
          <a:prstGeom prst="roundRect">
            <a:avLst>
              <a:gd name="adj" fmla="val 127342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7171432" y="2277308"/>
            <a:ext cx="287179" cy="3589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2</a:t>
            </a:r>
            <a:endParaRPr lang="en-US" sz="2250" dirty="0"/>
          </a:p>
        </p:txBody>
      </p:sp>
      <p:sp>
        <p:nvSpPr>
          <p:cNvPr id="13" name="Text 11"/>
          <p:cNvSpPr/>
          <p:nvPr/>
        </p:nvSpPr>
        <p:spPr>
          <a:xfrm>
            <a:off x="5505569" y="305514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Tài chính: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5505569" y="3550682"/>
            <a:ext cx="361914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kinh phí hạn chế, thiếu ổn định</a:t>
            </a:r>
            <a:endParaRPr lang="en-US" sz="1850" dirty="0"/>
          </a:p>
        </p:txBody>
      </p:sp>
      <p:sp>
        <p:nvSpPr>
          <p:cNvPr id="15" name="Shape 13"/>
          <p:cNvSpPr/>
          <p:nvPr/>
        </p:nvSpPr>
        <p:spPr>
          <a:xfrm>
            <a:off x="9633823" y="2456736"/>
            <a:ext cx="4158853" cy="2129790"/>
          </a:xfrm>
          <a:prstGeom prst="roundRect">
            <a:avLst>
              <a:gd name="adj" fmla="val 6869"/>
            </a:avLst>
          </a:prstGeom>
          <a:solidFill>
            <a:srgbClr val="FAF5E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Shape 14"/>
          <p:cNvSpPr/>
          <p:nvPr/>
        </p:nvSpPr>
        <p:spPr>
          <a:xfrm>
            <a:off x="9633823" y="2426256"/>
            <a:ext cx="4158853" cy="121920"/>
          </a:xfrm>
          <a:prstGeom prst="roundRect">
            <a:avLst>
              <a:gd name="adj" fmla="val 82464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Shape 15"/>
          <p:cNvSpPr/>
          <p:nvPr/>
        </p:nvSpPr>
        <p:spPr>
          <a:xfrm>
            <a:off x="11354217" y="2097762"/>
            <a:ext cx="718066" cy="718066"/>
          </a:xfrm>
          <a:prstGeom prst="roundRect">
            <a:avLst>
              <a:gd name="adj" fmla="val 127342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Text 16"/>
          <p:cNvSpPr/>
          <p:nvPr/>
        </p:nvSpPr>
        <p:spPr>
          <a:xfrm>
            <a:off x="11569601" y="2277308"/>
            <a:ext cx="287179" cy="3589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3</a:t>
            </a:r>
            <a:endParaRPr lang="en-US" sz="2250" dirty="0"/>
          </a:p>
        </p:txBody>
      </p:sp>
      <p:sp>
        <p:nvSpPr>
          <p:cNvPr id="19" name="Text 17"/>
          <p:cNvSpPr/>
          <p:nvPr/>
        </p:nvSpPr>
        <p:spPr>
          <a:xfrm>
            <a:off x="9903619" y="305514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Nhân lực:</a:t>
            </a:r>
            <a:endParaRPr lang="en-US" sz="2200" dirty="0"/>
          </a:p>
        </p:txBody>
      </p:sp>
      <p:sp>
        <p:nvSpPr>
          <p:cNvPr id="20" name="Text 18"/>
          <p:cNvSpPr/>
          <p:nvPr/>
        </p:nvSpPr>
        <p:spPr>
          <a:xfrm>
            <a:off x="9903619" y="3550682"/>
            <a:ext cx="361926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cán bộ mỏng, năng lực chưa đồng đều, đặc biệt ở địa phương</a:t>
            </a:r>
            <a:endParaRPr lang="en-US" sz="1850" dirty="0"/>
          </a:p>
        </p:txBody>
      </p:sp>
      <p:sp>
        <p:nvSpPr>
          <p:cNvPr id="21" name="Shape 19"/>
          <p:cNvSpPr/>
          <p:nvPr/>
        </p:nvSpPr>
        <p:spPr>
          <a:xfrm>
            <a:off x="837724" y="5184815"/>
            <a:ext cx="6357818" cy="2129790"/>
          </a:xfrm>
          <a:prstGeom prst="roundRect">
            <a:avLst>
              <a:gd name="adj" fmla="val 6869"/>
            </a:avLst>
          </a:prstGeom>
          <a:solidFill>
            <a:srgbClr val="FAF5E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2" name="Shape 20"/>
          <p:cNvSpPr/>
          <p:nvPr/>
        </p:nvSpPr>
        <p:spPr>
          <a:xfrm>
            <a:off x="837724" y="5154335"/>
            <a:ext cx="6357818" cy="121920"/>
          </a:xfrm>
          <a:prstGeom prst="roundRect">
            <a:avLst>
              <a:gd name="adj" fmla="val 82464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3" name="Shape 21"/>
          <p:cNvSpPr/>
          <p:nvPr/>
        </p:nvSpPr>
        <p:spPr>
          <a:xfrm>
            <a:off x="3657540" y="4825841"/>
            <a:ext cx="718066" cy="718066"/>
          </a:xfrm>
          <a:prstGeom prst="roundRect">
            <a:avLst>
              <a:gd name="adj" fmla="val 127342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4" name="Text 22"/>
          <p:cNvSpPr/>
          <p:nvPr/>
        </p:nvSpPr>
        <p:spPr>
          <a:xfrm>
            <a:off x="3872925" y="5005388"/>
            <a:ext cx="287179" cy="3589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4</a:t>
            </a:r>
            <a:endParaRPr lang="en-US" sz="2250" dirty="0"/>
          </a:p>
        </p:txBody>
      </p:sp>
      <p:sp>
        <p:nvSpPr>
          <p:cNvPr id="25" name="Text 23"/>
          <p:cNvSpPr/>
          <p:nvPr/>
        </p:nvSpPr>
        <p:spPr>
          <a:xfrm>
            <a:off x="1107519" y="578322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Kỹ thuật:</a:t>
            </a:r>
            <a:endParaRPr lang="en-US" sz="2200" dirty="0"/>
          </a:p>
        </p:txBody>
      </p:sp>
      <p:sp>
        <p:nvSpPr>
          <p:cNvPr id="26" name="Text 24"/>
          <p:cNvSpPr/>
          <p:nvPr/>
        </p:nvSpPr>
        <p:spPr>
          <a:xfrm>
            <a:off x="1107519" y="6278761"/>
            <a:ext cx="581822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cơ sở dữ liệu chưa chuẩn hóa, cập nhật chậm, chồng chéo</a:t>
            </a:r>
            <a:endParaRPr lang="en-US" sz="1850" dirty="0"/>
          </a:p>
        </p:txBody>
      </p:sp>
      <p:sp>
        <p:nvSpPr>
          <p:cNvPr id="27" name="Shape 25"/>
          <p:cNvSpPr/>
          <p:nvPr/>
        </p:nvSpPr>
        <p:spPr>
          <a:xfrm>
            <a:off x="7434858" y="5184815"/>
            <a:ext cx="6357818" cy="2129790"/>
          </a:xfrm>
          <a:prstGeom prst="roundRect">
            <a:avLst>
              <a:gd name="adj" fmla="val 6869"/>
            </a:avLst>
          </a:prstGeom>
          <a:solidFill>
            <a:srgbClr val="FAF5E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8" name="Shape 26"/>
          <p:cNvSpPr/>
          <p:nvPr/>
        </p:nvSpPr>
        <p:spPr>
          <a:xfrm>
            <a:off x="7434858" y="5154335"/>
            <a:ext cx="6357818" cy="121920"/>
          </a:xfrm>
          <a:prstGeom prst="roundRect">
            <a:avLst>
              <a:gd name="adj" fmla="val 82464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9" name="Shape 27"/>
          <p:cNvSpPr/>
          <p:nvPr/>
        </p:nvSpPr>
        <p:spPr>
          <a:xfrm>
            <a:off x="10254675" y="4825841"/>
            <a:ext cx="718066" cy="718066"/>
          </a:xfrm>
          <a:prstGeom prst="roundRect">
            <a:avLst>
              <a:gd name="adj" fmla="val 127342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0" name="Text 28"/>
          <p:cNvSpPr/>
          <p:nvPr/>
        </p:nvSpPr>
        <p:spPr>
          <a:xfrm>
            <a:off x="10470059" y="5005388"/>
            <a:ext cx="287179" cy="3589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5</a:t>
            </a:r>
            <a:endParaRPr lang="en-US" sz="2250" dirty="0"/>
          </a:p>
        </p:txBody>
      </p:sp>
      <p:sp>
        <p:nvSpPr>
          <p:cNvPr id="31" name="Text 29"/>
          <p:cNvSpPr/>
          <p:nvPr/>
        </p:nvSpPr>
        <p:spPr>
          <a:xfrm>
            <a:off x="7704653" y="578322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Phối hợp:</a:t>
            </a:r>
            <a:endParaRPr lang="en-US" sz="2200" dirty="0"/>
          </a:p>
        </p:txBody>
      </p:sp>
      <p:sp>
        <p:nvSpPr>
          <p:cNvPr id="32" name="Text 30"/>
          <p:cNvSpPr/>
          <p:nvPr/>
        </p:nvSpPr>
        <p:spPr>
          <a:xfrm>
            <a:off x="7704653" y="6278761"/>
            <a:ext cx="581822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thiếu chặt chẽ giữa các cơ quan liên quan</a:t>
            </a:r>
            <a:endParaRPr lang="en-US" sz="18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248608"/>
            <a:ext cx="5810964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Giải pháp, định hướng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2431375"/>
            <a:ext cx="4158734" cy="2155150"/>
          </a:xfrm>
          <a:prstGeom prst="roundRect">
            <a:avLst>
              <a:gd name="adj" fmla="val 4665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084659" y="2678311"/>
            <a:ext cx="718066" cy="718066"/>
          </a:xfrm>
          <a:prstGeom prst="roundRect">
            <a:avLst>
              <a:gd name="adj" fmla="val 12732932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065" y="2835354"/>
            <a:ext cx="323136" cy="40386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84659" y="3635693"/>
            <a:ext cx="3664863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Hoàn thiện khung pháp </a:t>
            </a:r>
            <a:r>
              <a:rPr lang="en-US" sz="2200" dirty="0" err="1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lý</a:t>
            </a: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2200" dirty="0" err="1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và</a:t>
            </a: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cơ chế chia sẻ liên ngành</a:t>
            </a:r>
            <a:endParaRPr lang="en-US" sz="2200" dirty="0"/>
          </a:p>
        </p:txBody>
      </p:sp>
      <p:sp>
        <p:nvSpPr>
          <p:cNvPr id="7" name="Shape 4"/>
          <p:cNvSpPr/>
          <p:nvPr/>
        </p:nvSpPr>
        <p:spPr>
          <a:xfrm>
            <a:off x="5235773" y="2431375"/>
            <a:ext cx="4158734" cy="2155150"/>
          </a:xfrm>
          <a:prstGeom prst="roundRect">
            <a:avLst>
              <a:gd name="adj" fmla="val 4665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Shape 5"/>
          <p:cNvSpPr/>
          <p:nvPr/>
        </p:nvSpPr>
        <p:spPr>
          <a:xfrm>
            <a:off x="5482709" y="2678311"/>
            <a:ext cx="718066" cy="718066"/>
          </a:xfrm>
          <a:prstGeom prst="roundRect">
            <a:avLst>
              <a:gd name="adj" fmla="val 12732932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0115" y="2835354"/>
            <a:ext cx="323136" cy="403860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482709" y="3635693"/>
            <a:ext cx="3664863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Bố trí kinh phí ổn định, lâu dài, huy động xã hội hóa</a:t>
            </a:r>
            <a:endParaRPr lang="en-US" sz="2200" dirty="0"/>
          </a:p>
        </p:txBody>
      </p:sp>
      <p:sp>
        <p:nvSpPr>
          <p:cNvPr id="11" name="Shape 7"/>
          <p:cNvSpPr/>
          <p:nvPr/>
        </p:nvSpPr>
        <p:spPr>
          <a:xfrm>
            <a:off x="9633823" y="2431375"/>
            <a:ext cx="4158853" cy="2155150"/>
          </a:xfrm>
          <a:prstGeom prst="roundRect">
            <a:avLst>
              <a:gd name="adj" fmla="val 4665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Shape 8"/>
          <p:cNvSpPr/>
          <p:nvPr/>
        </p:nvSpPr>
        <p:spPr>
          <a:xfrm>
            <a:off x="9880759" y="2678311"/>
            <a:ext cx="718066" cy="718066"/>
          </a:xfrm>
          <a:prstGeom prst="roundRect">
            <a:avLst>
              <a:gd name="adj" fmla="val 12732932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8164" y="2835354"/>
            <a:ext cx="323136" cy="40386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9880759" y="3635693"/>
            <a:ext cx="3664982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Đào tạo, nâng cao năng lực cho cán bộ</a:t>
            </a:r>
            <a:endParaRPr lang="en-US" sz="2200" dirty="0"/>
          </a:p>
        </p:txBody>
      </p:sp>
      <p:sp>
        <p:nvSpPr>
          <p:cNvPr id="15" name="Shape 10"/>
          <p:cNvSpPr/>
          <p:nvPr/>
        </p:nvSpPr>
        <p:spPr>
          <a:xfrm>
            <a:off x="837724" y="4825841"/>
            <a:ext cx="6357818" cy="2155150"/>
          </a:xfrm>
          <a:prstGeom prst="roundRect">
            <a:avLst>
              <a:gd name="adj" fmla="val 4665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Shape 11"/>
          <p:cNvSpPr/>
          <p:nvPr/>
        </p:nvSpPr>
        <p:spPr>
          <a:xfrm>
            <a:off x="1084659" y="5072777"/>
            <a:ext cx="718066" cy="718066"/>
          </a:xfrm>
          <a:prstGeom prst="roundRect">
            <a:avLst>
              <a:gd name="adj" fmla="val 12732932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2065" y="5229820"/>
            <a:ext cx="323136" cy="403860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1084659" y="6030158"/>
            <a:ext cx="4453414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Chuẩn hóa dữ liệu ở tầm quốc gia</a:t>
            </a:r>
            <a:endParaRPr lang="en-US" sz="2200" dirty="0"/>
          </a:p>
        </p:txBody>
      </p:sp>
      <p:sp>
        <p:nvSpPr>
          <p:cNvPr id="19" name="Shape 13"/>
          <p:cNvSpPr/>
          <p:nvPr/>
        </p:nvSpPr>
        <p:spPr>
          <a:xfrm>
            <a:off x="7434858" y="4825841"/>
            <a:ext cx="6357818" cy="2155150"/>
          </a:xfrm>
          <a:prstGeom prst="roundRect">
            <a:avLst>
              <a:gd name="adj" fmla="val 4665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Shape 14"/>
          <p:cNvSpPr/>
          <p:nvPr/>
        </p:nvSpPr>
        <p:spPr>
          <a:xfrm>
            <a:off x="7681793" y="5072777"/>
            <a:ext cx="718066" cy="718066"/>
          </a:xfrm>
          <a:prstGeom prst="roundRect">
            <a:avLst>
              <a:gd name="adj" fmla="val 12732932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1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9199" y="5229820"/>
            <a:ext cx="323136" cy="403860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7681793" y="6030158"/>
            <a:ext cx="5863947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Ứng dụng AI, viễn thám, GIS, Big Data trong thu thập &amp; quản lý</a:t>
            </a:r>
            <a:endParaRPr lang="en-US" sz="2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803</Words>
  <Application>Microsoft Office PowerPoint</Application>
  <PresentationFormat>Custom</PresentationFormat>
  <Paragraphs>83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Funnel Display</vt:lpstr>
      <vt:lpstr>Funnel Sans</vt:lpstr>
      <vt:lpstr>Funnel Display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PC</cp:lastModifiedBy>
  <cp:revision>2</cp:revision>
  <dcterms:created xsi:type="dcterms:W3CDTF">2025-09-08T09:24:42Z</dcterms:created>
  <dcterms:modified xsi:type="dcterms:W3CDTF">2025-09-08T09:28:12Z</dcterms:modified>
</cp:coreProperties>
</file>