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397" r:id="rId3"/>
    <p:sldId id="437" r:id="rId4"/>
    <p:sldId id="442" r:id="rId5"/>
    <p:sldId id="441" r:id="rId6"/>
    <p:sldId id="438" r:id="rId7"/>
    <p:sldId id="445" r:id="rId8"/>
    <p:sldId id="446" r:id="rId9"/>
    <p:sldId id="439" r:id="rId10"/>
    <p:sldId id="440" r:id="rId11"/>
    <p:sldId id="456" r:id="rId12"/>
    <p:sldId id="448" r:id="rId13"/>
    <p:sldId id="449" r:id="rId14"/>
    <p:sldId id="361" r:id="rId15"/>
    <p:sldId id="403" r:id="rId16"/>
    <p:sldId id="405" r:id="rId17"/>
    <p:sldId id="457" r:id="rId18"/>
    <p:sldId id="407" r:id="rId19"/>
    <p:sldId id="452" r:id="rId20"/>
    <p:sldId id="450" r:id="rId21"/>
    <p:sldId id="459" r:id="rId22"/>
    <p:sldId id="461" r:id="rId23"/>
    <p:sldId id="460" r:id="rId24"/>
    <p:sldId id="462" r:id="rId25"/>
    <p:sldId id="463" r:id="rId26"/>
    <p:sldId id="458" r:id="rId27"/>
    <p:sldId id="447" r:id="rId28"/>
    <p:sldId id="434" r:id="rId29"/>
    <p:sldId id="453" r:id="rId30"/>
    <p:sldId id="433" r:id="rId31"/>
    <p:sldId id="451" r:id="rId32"/>
    <p:sldId id="455" r:id="rId33"/>
    <p:sldId id="29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00"/>
    <a:srgbClr val="003300"/>
    <a:srgbClr val="660066"/>
    <a:srgbClr val="003399"/>
    <a:srgbClr val="000066"/>
    <a:srgbClr val="000099"/>
    <a:srgbClr val="333399"/>
    <a:srgbClr val="3333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1E927-DA47-4EE1-B76D-BFA2BBEF45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</dgm:pt>
    <dgm:pt modelId="{88789488-8035-43F9-B696-40C455CC8C02}">
      <dgm:prSet phldrT="[Text]" custT="1"/>
      <dgm:spPr/>
      <dgm:t>
        <a:bodyPr/>
        <a:lstStyle/>
        <a:p>
          <a:pPr>
            <a:lnSpc>
              <a:spcPct val="110000"/>
            </a:lnSpc>
          </a:pP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1.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Hành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lang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pháp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lý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về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quản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lý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thông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tin,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dữ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liệu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BTTN&amp;ĐDSH</a:t>
          </a:r>
        </a:p>
      </dgm:t>
    </dgm:pt>
    <dgm:pt modelId="{069B1136-EBBA-46E0-A453-B7281D5AB90B}" type="parTrans" cxnId="{089B40CB-EA5B-478F-8BA8-3A41F7647CA4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F85008D0-6A54-4EF0-A597-A6CC3776314E}" type="sibTrans" cxnId="{089B40CB-EA5B-478F-8BA8-3A41F7647CA4}">
      <dgm:prSet/>
      <dgm:spPr/>
      <dgm:t>
        <a:bodyPr/>
        <a:lstStyle/>
        <a:p>
          <a:endParaRPr lang="en-US">
            <a:latin typeface="+mn-lt"/>
            <a:ea typeface="Roboto" panose="02000000000000000000" pitchFamily="2" charset="0"/>
          </a:endParaRPr>
        </a:p>
      </dgm:t>
    </dgm:pt>
    <dgm:pt modelId="{96611C61-949F-4FBD-B0A1-687349AA7167}">
      <dgm:prSet phldrT="[Text]"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2.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Giới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thiệu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HTTT, CSDL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đa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dạng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sinh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học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quốc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gia</a:t>
          </a:r>
          <a:endParaRPr lang="en-US" sz="2800" b="1" dirty="0"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EF11DABA-0352-4F75-8176-809ADE8D07DE}" type="parTrans" cxnId="{960C53F6-CCA0-4450-A093-33928FB00522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5392E05F-8151-40BC-9E76-EFC3CEBFEE2E}" type="sibTrans" cxnId="{960C53F6-CCA0-4450-A093-33928FB00522}">
      <dgm:prSet/>
      <dgm:spPr/>
      <dgm:t>
        <a:bodyPr/>
        <a:lstStyle/>
        <a:p>
          <a:endParaRPr lang="en-US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3D4EFCDC-0449-4A65-A0DA-1EF871739ED3}">
      <dgm:prSet phldrT="[Text]"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3.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Một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số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nhiệm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vụ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trọng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tâm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đã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và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đang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triển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khai</a:t>
          </a:r>
          <a:r>
            <a:rPr lang="en-US" sz="28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</a:p>
      </dgm:t>
    </dgm:pt>
    <dgm:pt modelId="{B16EC8E2-43B4-4621-B0FB-F7E655D2BE4A}" type="parTrans" cxnId="{D24C2327-A6D8-4444-BD14-3E3FCEE4FCD1}">
      <dgm:prSet/>
      <dgm:spPr/>
      <dgm:t>
        <a:bodyPr/>
        <a:lstStyle/>
        <a:p>
          <a:endParaRPr lang="en-GB"/>
        </a:p>
      </dgm:t>
    </dgm:pt>
    <dgm:pt modelId="{79BDE3F3-23B3-4CB6-ADB5-888B1F980817}" type="sibTrans" cxnId="{D24C2327-A6D8-4444-BD14-3E3FCEE4FCD1}">
      <dgm:prSet/>
      <dgm:spPr/>
      <dgm:t>
        <a:bodyPr/>
        <a:lstStyle/>
        <a:p>
          <a:endParaRPr lang="en-GB"/>
        </a:p>
      </dgm:t>
    </dgm:pt>
    <dgm:pt modelId="{5716964A-4F9B-42DC-847C-334523468AAC}">
      <dgm:prSet phldrT="[Text]" custT="1"/>
      <dgm:spPr/>
      <dgm:t>
        <a:bodyPr/>
        <a:lstStyle/>
        <a:p>
          <a:r>
            <a:rPr lang="en-US" sz="2800" b="1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4. </a:t>
          </a:r>
          <a:r>
            <a:rPr lang="en-US" sz="2800" b="1" baseline="0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Định</a:t>
          </a:r>
          <a:r>
            <a:rPr lang="en-US" sz="2800" b="1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hướng</a:t>
          </a:r>
          <a:r>
            <a:rPr lang="en-US" sz="2800" b="1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trong</a:t>
          </a:r>
          <a:r>
            <a:rPr lang="en-US" sz="2800" b="1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thời</a:t>
          </a:r>
          <a:r>
            <a:rPr lang="en-US" sz="2800" b="1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gian</a:t>
          </a:r>
          <a:r>
            <a:rPr lang="en-US" sz="2800" b="1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tiếp</a:t>
          </a:r>
          <a:r>
            <a:rPr lang="en-US" sz="2800" b="1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theo</a:t>
          </a:r>
          <a:endParaRPr lang="en-US" sz="2800" b="1" baseline="0" dirty="0">
            <a:latin typeface="Arial" panose="020B0604020202020204" pitchFamily="34" charset="0"/>
            <a:ea typeface="Roboto" panose="02000000000000000000" pitchFamily="2" charset="0"/>
            <a:cs typeface="Arial" panose="020B0604020202020204" pitchFamily="34" charset="0"/>
          </a:endParaRPr>
        </a:p>
      </dgm:t>
    </dgm:pt>
    <dgm:pt modelId="{46ED5A0E-4CFB-484A-8CF6-42EF201AA9BD}" type="parTrans" cxnId="{5A9B5B02-4974-4AA4-9F00-8A1874663527}">
      <dgm:prSet/>
      <dgm:spPr/>
      <dgm:t>
        <a:bodyPr/>
        <a:lstStyle/>
        <a:p>
          <a:endParaRPr lang="en-GB"/>
        </a:p>
      </dgm:t>
    </dgm:pt>
    <dgm:pt modelId="{36308B5C-A8B9-4D86-AAB4-CB175A42901D}" type="sibTrans" cxnId="{5A9B5B02-4974-4AA4-9F00-8A1874663527}">
      <dgm:prSet/>
      <dgm:spPr/>
      <dgm:t>
        <a:bodyPr/>
        <a:lstStyle/>
        <a:p>
          <a:endParaRPr lang="en-GB"/>
        </a:p>
      </dgm:t>
    </dgm:pt>
    <dgm:pt modelId="{24F225AF-78CA-448D-B332-6F279303D9AF}" type="pres">
      <dgm:prSet presAssocID="{CB61E927-DA47-4EE1-B76D-BFA2BBEF4592}" presName="Name0" presStyleCnt="0">
        <dgm:presLayoutVars>
          <dgm:chMax val="7"/>
          <dgm:chPref val="7"/>
          <dgm:dir/>
        </dgm:presLayoutVars>
      </dgm:prSet>
      <dgm:spPr/>
    </dgm:pt>
    <dgm:pt modelId="{A6A1D1EE-8982-4BCE-A9E4-C493C5660EED}" type="pres">
      <dgm:prSet presAssocID="{CB61E927-DA47-4EE1-B76D-BFA2BBEF4592}" presName="Name1" presStyleCnt="0"/>
      <dgm:spPr/>
    </dgm:pt>
    <dgm:pt modelId="{78347CE3-99B6-4D53-AE14-E339FFFBBE2A}" type="pres">
      <dgm:prSet presAssocID="{CB61E927-DA47-4EE1-B76D-BFA2BBEF4592}" presName="cycle" presStyleCnt="0"/>
      <dgm:spPr/>
    </dgm:pt>
    <dgm:pt modelId="{838C33D0-79D5-4B43-9CDE-6F9AFE26E49F}" type="pres">
      <dgm:prSet presAssocID="{CB61E927-DA47-4EE1-B76D-BFA2BBEF4592}" presName="srcNode" presStyleLbl="node1" presStyleIdx="0" presStyleCnt="4"/>
      <dgm:spPr/>
    </dgm:pt>
    <dgm:pt modelId="{CB6AE4C6-672A-437E-8DDB-65ED3093C70F}" type="pres">
      <dgm:prSet presAssocID="{CB61E927-DA47-4EE1-B76D-BFA2BBEF4592}" presName="conn" presStyleLbl="parChTrans1D2" presStyleIdx="0" presStyleCnt="1"/>
      <dgm:spPr/>
      <dgm:t>
        <a:bodyPr/>
        <a:lstStyle/>
        <a:p>
          <a:endParaRPr lang="en-GB"/>
        </a:p>
      </dgm:t>
    </dgm:pt>
    <dgm:pt modelId="{E99A2A3F-E2B4-48D3-97EF-CE6B1F1500FF}" type="pres">
      <dgm:prSet presAssocID="{CB61E927-DA47-4EE1-B76D-BFA2BBEF4592}" presName="extraNode" presStyleLbl="node1" presStyleIdx="0" presStyleCnt="4"/>
      <dgm:spPr/>
    </dgm:pt>
    <dgm:pt modelId="{16EF6436-D189-4568-AA92-29F4F9FB1535}" type="pres">
      <dgm:prSet presAssocID="{CB61E927-DA47-4EE1-B76D-BFA2BBEF4592}" presName="dstNode" presStyleLbl="node1" presStyleIdx="0" presStyleCnt="4"/>
      <dgm:spPr/>
    </dgm:pt>
    <dgm:pt modelId="{47BF348C-7A40-40DC-A8CD-AD0B5F58AF4F}" type="pres">
      <dgm:prSet presAssocID="{88789488-8035-43F9-B696-40C455CC8C02}" presName="text_1" presStyleLbl="node1" presStyleIdx="0" presStyleCnt="4" custScaleY="114746" custLinFactNeighborX="109" custLinFactNeighborY="-12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7B7FA2-8BE3-4C93-9FD4-FF1BF1627CB7}" type="pres">
      <dgm:prSet presAssocID="{88789488-8035-43F9-B696-40C455CC8C02}" presName="accent_1" presStyleCnt="0"/>
      <dgm:spPr/>
    </dgm:pt>
    <dgm:pt modelId="{C21496C9-A646-47CE-AC78-64AA78D9832A}" type="pres">
      <dgm:prSet presAssocID="{88789488-8035-43F9-B696-40C455CC8C02}" presName="accentRepeatNode" presStyleLbl="solidFgAcc1" presStyleIdx="0" presStyleCnt="4"/>
      <dgm:spPr/>
    </dgm:pt>
    <dgm:pt modelId="{0EDF54D1-1E17-40AE-9477-CBB927A851E4}" type="pres">
      <dgm:prSet presAssocID="{96611C61-949F-4FBD-B0A1-687349AA716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713EC-FD3B-48B8-A406-A3B32460D837}" type="pres">
      <dgm:prSet presAssocID="{96611C61-949F-4FBD-B0A1-687349AA7167}" presName="accent_2" presStyleCnt="0"/>
      <dgm:spPr/>
    </dgm:pt>
    <dgm:pt modelId="{B07283BD-C5CA-4D50-A6D1-447BBD2ACFB3}" type="pres">
      <dgm:prSet presAssocID="{96611C61-949F-4FBD-B0A1-687349AA7167}" presName="accentRepeatNode" presStyleLbl="solidFgAcc1" presStyleIdx="1" presStyleCnt="4"/>
      <dgm:spPr/>
    </dgm:pt>
    <dgm:pt modelId="{D90F1A9A-C910-4888-BAC9-7DDCA4E97BCD}" type="pres">
      <dgm:prSet presAssocID="{3D4EFCDC-0449-4A65-A0DA-1EF871739E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794E51-2AC2-43FC-8029-B365B696FAF6}" type="pres">
      <dgm:prSet presAssocID="{3D4EFCDC-0449-4A65-A0DA-1EF871739ED3}" presName="accent_3" presStyleCnt="0"/>
      <dgm:spPr/>
    </dgm:pt>
    <dgm:pt modelId="{32B86A01-B21D-445C-B498-AE427A80C3FD}" type="pres">
      <dgm:prSet presAssocID="{3D4EFCDC-0449-4A65-A0DA-1EF871739ED3}" presName="accentRepeatNode" presStyleLbl="solidFgAcc1" presStyleIdx="2" presStyleCnt="4"/>
      <dgm:spPr/>
    </dgm:pt>
    <dgm:pt modelId="{387D83BE-F6C8-4758-A1E1-B2C607D15176}" type="pres">
      <dgm:prSet presAssocID="{5716964A-4F9B-42DC-847C-334523468AA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31011E-F16A-40EC-BC6E-4D2296109F7A}" type="pres">
      <dgm:prSet presAssocID="{5716964A-4F9B-42DC-847C-334523468AAC}" presName="accent_4" presStyleCnt="0"/>
      <dgm:spPr/>
    </dgm:pt>
    <dgm:pt modelId="{1B2DC6A8-482C-4C42-A592-ACFCC7A12965}" type="pres">
      <dgm:prSet presAssocID="{5716964A-4F9B-42DC-847C-334523468AAC}" presName="accentRepeatNode" presStyleLbl="solidFgAcc1" presStyleIdx="3" presStyleCnt="4"/>
      <dgm:spPr/>
    </dgm:pt>
  </dgm:ptLst>
  <dgm:cxnLst>
    <dgm:cxn modelId="{D24C2327-A6D8-4444-BD14-3E3FCEE4FCD1}" srcId="{CB61E927-DA47-4EE1-B76D-BFA2BBEF4592}" destId="{3D4EFCDC-0449-4A65-A0DA-1EF871739ED3}" srcOrd="2" destOrd="0" parTransId="{B16EC8E2-43B4-4621-B0FB-F7E655D2BE4A}" sibTransId="{79BDE3F3-23B3-4CB6-ADB5-888B1F980817}"/>
    <dgm:cxn modelId="{5A9B5B02-4974-4AA4-9F00-8A1874663527}" srcId="{CB61E927-DA47-4EE1-B76D-BFA2BBEF4592}" destId="{5716964A-4F9B-42DC-847C-334523468AAC}" srcOrd="3" destOrd="0" parTransId="{46ED5A0E-4CFB-484A-8CF6-42EF201AA9BD}" sibTransId="{36308B5C-A8B9-4D86-AAB4-CB175A42901D}"/>
    <dgm:cxn modelId="{AEA51C19-44B5-432E-B3A8-2656ED17230E}" type="presOf" srcId="{5716964A-4F9B-42DC-847C-334523468AAC}" destId="{387D83BE-F6C8-4758-A1E1-B2C607D15176}" srcOrd="0" destOrd="0" presId="urn:microsoft.com/office/officeart/2008/layout/VerticalCurvedList"/>
    <dgm:cxn modelId="{960C53F6-CCA0-4450-A093-33928FB00522}" srcId="{CB61E927-DA47-4EE1-B76D-BFA2BBEF4592}" destId="{96611C61-949F-4FBD-B0A1-687349AA7167}" srcOrd="1" destOrd="0" parTransId="{EF11DABA-0352-4F75-8176-809ADE8D07DE}" sibTransId="{5392E05F-8151-40BC-9E76-EFC3CEBFEE2E}"/>
    <dgm:cxn modelId="{A10F42EE-AD36-4864-96BB-A5B763A25793}" type="presOf" srcId="{88789488-8035-43F9-B696-40C455CC8C02}" destId="{47BF348C-7A40-40DC-A8CD-AD0B5F58AF4F}" srcOrd="0" destOrd="0" presId="urn:microsoft.com/office/officeart/2008/layout/VerticalCurvedList"/>
    <dgm:cxn modelId="{8821D28C-D819-4FFB-9ED8-D17F1C80CD85}" type="presOf" srcId="{96611C61-949F-4FBD-B0A1-687349AA7167}" destId="{0EDF54D1-1E17-40AE-9477-CBB927A851E4}" srcOrd="0" destOrd="0" presId="urn:microsoft.com/office/officeart/2008/layout/VerticalCurvedList"/>
    <dgm:cxn modelId="{E915C609-C351-4511-B825-A9089A66D483}" type="presOf" srcId="{3D4EFCDC-0449-4A65-A0DA-1EF871739ED3}" destId="{D90F1A9A-C910-4888-BAC9-7DDCA4E97BCD}" srcOrd="0" destOrd="0" presId="urn:microsoft.com/office/officeart/2008/layout/VerticalCurvedList"/>
    <dgm:cxn modelId="{089B40CB-EA5B-478F-8BA8-3A41F7647CA4}" srcId="{CB61E927-DA47-4EE1-B76D-BFA2BBEF4592}" destId="{88789488-8035-43F9-B696-40C455CC8C02}" srcOrd="0" destOrd="0" parTransId="{069B1136-EBBA-46E0-A453-B7281D5AB90B}" sibTransId="{F85008D0-6A54-4EF0-A597-A6CC3776314E}"/>
    <dgm:cxn modelId="{9F7FB5B8-51EF-450F-9972-DFB2FF157840}" type="presOf" srcId="{CB61E927-DA47-4EE1-B76D-BFA2BBEF4592}" destId="{24F225AF-78CA-448D-B332-6F279303D9AF}" srcOrd="0" destOrd="0" presId="urn:microsoft.com/office/officeart/2008/layout/VerticalCurvedList"/>
    <dgm:cxn modelId="{CE84521C-A812-42CA-B980-79CD43D06BD6}" type="presOf" srcId="{F85008D0-6A54-4EF0-A597-A6CC3776314E}" destId="{CB6AE4C6-672A-437E-8DDB-65ED3093C70F}" srcOrd="0" destOrd="0" presId="urn:microsoft.com/office/officeart/2008/layout/VerticalCurvedList"/>
    <dgm:cxn modelId="{6911BF10-FAFF-4828-8F4E-8DE461AC21AB}" type="presParOf" srcId="{24F225AF-78CA-448D-B332-6F279303D9AF}" destId="{A6A1D1EE-8982-4BCE-A9E4-C493C5660EED}" srcOrd="0" destOrd="0" presId="urn:microsoft.com/office/officeart/2008/layout/VerticalCurvedList"/>
    <dgm:cxn modelId="{B3BFDD42-AD54-402B-92D3-DD5EC189BE46}" type="presParOf" srcId="{A6A1D1EE-8982-4BCE-A9E4-C493C5660EED}" destId="{78347CE3-99B6-4D53-AE14-E339FFFBBE2A}" srcOrd="0" destOrd="0" presId="urn:microsoft.com/office/officeart/2008/layout/VerticalCurvedList"/>
    <dgm:cxn modelId="{F0E43197-F018-475A-B028-D3039C476D63}" type="presParOf" srcId="{78347CE3-99B6-4D53-AE14-E339FFFBBE2A}" destId="{838C33D0-79D5-4B43-9CDE-6F9AFE26E49F}" srcOrd="0" destOrd="0" presId="urn:microsoft.com/office/officeart/2008/layout/VerticalCurvedList"/>
    <dgm:cxn modelId="{35891C77-6E22-4497-99F4-23732DF122FD}" type="presParOf" srcId="{78347CE3-99B6-4D53-AE14-E339FFFBBE2A}" destId="{CB6AE4C6-672A-437E-8DDB-65ED3093C70F}" srcOrd="1" destOrd="0" presId="urn:microsoft.com/office/officeart/2008/layout/VerticalCurvedList"/>
    <dgm:cxn modelId="{74B314DA-BAC5-4882-9152-20FA00812803}" type="presParOf" srcId="{78347CE3-99B6-4D53-AE14-E339FFFBBE2A}" destId="{E99A2A3F-E2B4-48D3-97EF-CE6B1F1500FF}" srcOrd="2" destOrd="0" presId="urn:microsoft.com/office/officeart/2008/layout/VerticalCurvedList"/>
    <dgm:cxn modelId="{AC0175E6-1AD6-405F-BCDE-9A3DABECAB14}" type="presParOf" srcId="{78347CE3-99B6-4D53-AE14-E339FFFBBE2A}" destId="{16EF6436-D189-4568-AA92-29F4F9FB1535}" srcOrd="3" destOrd="0" presId="urn:microsoft.com/office/officeart/2008/layout/VerticalCurvedList"/>
    <dgm:cxn modelId="{ACDA30D0-1FF0-4F12-8848-C51D8610D5A5}" type="presParOf" srcId="{A6A1D1EE-8982-4BCE-A9E4-C493C5660EED}" destId="{47BF348C-7A40-40DC-A8CD-AD0B5F58AF4F}" srcOrd="1" destOrd="0" presId="urn:microsoft.com/office/officeart/2008/layout/VerticalCurvedList"/>
    <dgm:cxn modelId="{3D63AAD0-C872-44A5-A3A0-0342CE6FEB56}" type="presParOf" srcId="{A6A1D1EE-8982-4BCE-A9E4-C493C5660EED}" destId="{2E7B7FA2-8BE3-4C93-9FD4-FF1BF1627CB7}" srcOrd="2" destOrd="0" presId="urn:microsoft.com/office/officeart/2008/layout/VerticalCurvedList"/>
    <dgm:cxn modelId="{A42D2794-A2B0-4318-B0A0-53A0000905D7}" type="presParOf" srcId="{2E7B7FA2-8BE3-4C93-9FD4-FF1BF1627CB7}" destId="{C21496C9-A646-47CE-AC78-64AA78D9832A}" srcOrd="0" destOrd="0" presId="urn:microsoft.com/office/officeart/2008/layout/VerticalCurvedList"/>
    <dgm:cxn modelId="{51369C27-CC9A-4130-AD70-9330EB964128}" type="presParOf" srcId="{A6A1D1EE-8982-4BCE-A9E4-C493C5660EED}" destId="{0EDF54D1-1E17-40AE-9477-CBB927A851E4}" srcOrd="3" destOrd="0" presId="urn:microsoft.com/office/officeart/2008/layout/VerticalCurvedList"/>
    <dgm:cxn modelId="{8DFF1E2F-807D-44C0-BF6D-0C3C734F2086}" type="presParOf" srcId="{A6A1D1EE-8982-4BCE-A9E4-C493C5660EED}" destId="{D0B713EC-FD3B-48B8-A406-A3B32460D837}" srcOrd="4" destOrd="0" presId="urn:microsoft.com/office/officeart/2008/layout/VerticalCurvedList"/>
    <dgm:cxn modelId="{66F0203E-D574-4D9E-B29A-E63FC073DCDA}" type="presParOf" srcId="{D0B713EC-FD3B-48B8-A406-A3B32460D837}" destId="{B07283BD-C5CA-4D50-A6D1-447BBD2ACFB3}" srcOrd="0" destOrd="0" presId="urn:microsoft.com/office/officeart/2008/layout/VerticalCurvedList"/>
    <dgm:cxn modelId="{72373B23-A8F3-4D7D-8A64-43892048371D}" type="presParOf" srcId="{A6A1D1EE-8982-4BCE-A9E4-C493C5660EED}" destId="{D90F1A9A-C910-4888-BAC9-7DDCA4E97BCD}" srcOrd="5" destOrd="0" presId="urn:microsoft.com/office/officeart/2008/layout/VerticalCurvedList"/>
    <dgm:cxn modelId="{6D4C046A-0EFC-419B-8F72-0477AFC02347}" type="presParOf" srcId="{A6A1D1EE-8982-4BCE-A9E4-C493C5660EED}" destId="{DA794E51-2AC2-43FC-8029-B365B696FAF6}" srcOrd="6" destOrd="0" presId="urn:microsoft.com/office/officeart/2008/layout/VerticalCurvedList"/>
    <dgm:cxn modelId="{04809DCE-DC58-41DA-A189-D1FCACAF372C}" type="presParOf" srcId="{DA794E51-2AC2-43FC-8029-B365B696FAF6}" destId="{32B86A01-B21D-445C-B498-AE427A80C3FD}" srcOrd="0" destOrd="0" presId="urn:microsoft.com/office/officeart/2008/layout/VerticalCurvedList"/>
    <dgm:cxn modelId="{700D0019-8B6A-4271-9FD0-AFCAFDB3695A}" type="presParOf" srcId="{A6A1D1EE-8982-4BCE-A9E4-C493C5660EED}" destId="{387D83BE-F6C8-4758-A1E1-B2C607D15176}" srcOrd="7" destOrd="0" presId="urn:microsoft.com/office/officeart/2008/layout/VerticalCurvedList"/>
    <dgm:cxn modelId="{5762873B-1797-4E60-AA93-8EEF2E1F82B1}" type="presParOf" srcId="{A6A1D1EE-8982-4BCE-A9E4-C493C5660EED}" destId="{E631011E-F16A-40EC-BC6E-4D2296109F7A}" srcOrd="8" destOrd="0" presId="urn:microsoft.com/office/officeart/2008/layout/VerticalCurvedList"/>
    <dgm:cxn modelId="{FD56D818-A7B6-4638-97C5-D86C04DA9156}" type="presParOf" srcId="{E631011E-F16A-40EC-BC6E-4D2296109F7A}" destId="{1B2DC6A8-482C-4C42-A592-ACFCC7A129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41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43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41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0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5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1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2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5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9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6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ED1C46-DC47-4DC5-B930-5B56E002FA51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241095-820F-434B-A015-4257C1688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25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765491"/>
            <a:ext cx="11904663" cy="414207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THÔNG TIN ĐA DẠNG SINH HỌC QUỐC GIA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LANG PHÁP LÝ VÀ SỰ THAM GIA CỦA CÁC BÊN</a:t>
            </a:r>
          </a:p>
          <a:p>
            <a:pPr algn="ctr">
              <a:lnSpc>
                <a:spcPct val="120000"/>
              </a:lnSpc>
            </a:pP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Khánh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9.2025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999307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CỤC BẢO TỒN THIÊN NHIÊN VÀ ĐA DẠNG SINH HỌC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355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02261" y="978875"/>
            <a:ext cx="8261959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5787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9843" y="1131006"/>
            <a:ext cx="11224593" cy="531476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VĂN BẢN, QUY ĐỊNH CÓ LIÊN QUAN KHÁC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 liệu số; xây dựng, phát triển, bảo vệ, quản trị, xử lý, sử dụng dữ liệu số; Trung tâm dữ liệu quốc gia; Cơ sở dữ liệu tổng hợp quốc gia; sản phẩm, dịch vụ về dữ liệu số; quản lý nhà nước về dữ liệu số; quyền, nghĩa vụ, trách nhiệm của cơ quan, tổ chức, cá nhân có liên quan đến hoạt động về dữ liệu số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165/2025/NĐ-CP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việc xây dựng, phát triển, bảo vệ, quản trị, xử lý, sử dụng dữ liệu; việc bảo đảm nguồn lực cho hoạt động của Trung tâm dữ liệu quốc gia; trách nhiệm của cơ quan, tổ chức, cá nhân có liên quan đến hoạt động về dữ liệu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4957453-BFC4-4C36-8BCD-524F93681CF3}"/>
              </a:ext>
            </a:extLst>
          </p:cNvPr>
          <p:cNvSpPr txBox="1">
            <a:spLocks/>
          </p:cNvSpPr>
          <p:nvPr/>
        </p:nvSpPr>
        <p:spPr>
          <a:xfrm>
            <a:off x="674254" y="10395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HÀNH LANG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</a:t>
            </a:r>
          </a:p>
        </p:txBody>
      </p:sp>
    </p:spTree>
    <p:extLst>
      <p:ext uri="{BB962C8B-B14F-4D97-AF65-F5344CB8AC3E}">
        <p14:creationId xmlns:p14="http://schemas.microsoft.com/office/powerpoint/2010/main" val="274559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02261" y="978875"/>
            <a:ext cx="8261959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5787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9843" y="1131006"/>
            <a:ext cx="11224593" cy="531476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VĂN BẢN, QUY ĐỊNH CÓ LIÊN QUAN KHÁC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</a:t>
            </a:r>
            <a:r>
              <a:rPr lang="vi-V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/202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/NĐ-CP 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 typeface="Wingdings 3" panose="05040102010807070707" pitchFamily="18" charset="2"/>
              <a:buNone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47/2020/NĐ-CP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CSDL,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42/2022/NĐ-CP 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vi-V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định về việc cung cấp thông tin và dịch vụ công trực tuyến của cơ quan Nhà nước trên môi trường mạng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4957453-BFC4-4C36-8BCD-524F93681CF3}"/>
              </a:ext>
            </a:extLst>
          </p:cNvPr>
          <p:cNvSpPr txBox="1">
            <a:spLocks/>
          </p:cNvSpPr>
          <p:nvPr/>
        </p:nvSpPr>
        <p:spPr>
          <a:xfrm>
            <a:off x="674254" y="10395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HÀNH LANG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</a:t>
            </a:r>
          </a:p>
        </p:txBody>
      </p:sp>
    </p:spTree>
    <p:extLst>
      <p:ext uri="{BB962C8B-B14F-4D97-AF65-F5344CB8AC3E}">
        <p14:creationId xmlns:p14="http://schemas.microsoft.com/office/powerpoint/2010/main" val="340895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1256" y="1171727"/>
            <a:ext cx="1173356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.1.MỤC TIÊU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NN&amp;MT)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(Ban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ĐDSH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CSDL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ĐDSH;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ĐNN;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HST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(ƯTBV,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…);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tri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ĐDSH;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ĐDSH;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ĐDSH…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hoạt động điều tra, đánh giá ĐDSH; kiểm kê, quan trắc ĐDSH; kiểm tra ĐDSH; thủ tục hành chính; báo cáo thống kê ĐDSH...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CSDL ĐDSH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CSDL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phi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E9DF347-06C2-4929-882F-72126130730D}"/>
              </a:ext>
            </a:extLst>
          </p:cNvPr>
          <p:cNvSpPr txBox="1">
            <a:spLocks/>
          </p:cNvSpPr>
          <p:nvPr/>
        </p:nvSpPr>
        <p:spPr>
          <a:xfrm>
            <a:off x="674254" y="230705"/>
            <a:ext cx="11517746" cy="569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GIỚI THIỆU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csdl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 DẠNG SINH HỌC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</a:t>
            </a:r>
          </a:p>
        </p:txBody>
      </p:sp>
    </p:spTree>
    <p:extLst>
      <p:ext uri="{BB962C8B-B14F-4D97-AF65-F5344CB8AC3E}">
        <p14:creationId xmlns:p14="http://schemas.microsoft.com/office/powerpoint/2010/main" val="176120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7078" y="1182826"/>
            <a:ext cx="5478972" cy="9993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csdl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qg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401480-1CA4-4FAA-9483-F9202EA71971}"/>
              </a:ext>
            </a:extLst>
          </p:cNvPr>
          <p:cNvSpPr txBox="1"/>
          <p:nvPr/>
        </p:nvSpPr>
        <p:spPr>
          <a:xfrm>
            <a:off x="477078" y="2365652"/>
            <a:ext cx="547897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CSDL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tảng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5B8BA5-30E6-4114-A779-5559638279F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38548" y="0"/>
            <a:ext cx="5953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0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xmlns="" id="{4BDE9E74-EEBF-C445-96A1-E15B5649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54" y="996769"/>
            <a:ext cx="11133151" cy="539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indent="0" algn="just" defTabSz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Tầng người sử dụng</a:t>
            </a:r>
            <a:endParaRPr lang="en-US" altLang="en-US" sz="2000" b="1" dirty="0">
              <a:solidFill>
                <a:srgbClr val="FFFF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 defTabSz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Bộ 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N&amp;MT sử dụng tất cả các HTTT, CSDL 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ĐDSH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uốc gia được xây dựng trong kiến trúc</a:t>
            </a:r>
            <a:endParaRPr lang="en-US" altLang="en-US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 defTabSz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Sở 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N&amp;MT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,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Calibri" panose="020F0502020204030204" pitchFamily="34" charset="0"/>
              </a:rPr>
              <a:t>Cơ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phụ trách </a:t>
            </a:r>
            <a:r>
              <a:rPr lang="en-US" altLang="en-US" sz="2000" dirty="0" err="1">
                <a:latin typeface="Arial" panose="020B0604020202020204" pitchFamily="34" charset="0"/>
                <a:cs typeface="Calibri" panose="020F0502020204030204" pitchFamily="34" charset="0"/>
              </a:rPr>
              <a:t>lĩnh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Calibri" panose="020F0502020204030204" pitchFamily="34" charset="0"/>
              </a:rPr>
              <a:t>vực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 BTTN&amp;ĐDSH 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của một số 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B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ộ ngành được khai thác dữ liệu do CSDL 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ĐDSH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uốc gia cung cấp và có thể trực tiếp tham gia sử dụng một số HTTT (ứng dụng) được triển khai trên toàn quốc từ trung ương đến địa phương.</a:t>
            </a:r>
            <a:endParaRPr lang="en-US" altLang="en-US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 defTabSz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Các cơ sở thực hiện hoạt động BTTN&amp;ĐDSH (BQL của các Khu BTTT, Cơ sở bảo tồn ĐDSH,…) được khai thác dữ liệu do CSDL 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ĐDSH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uốc gia cung cấp và có thể trực tiếp tham gia sử dụng một số HTTT (ứng dụng) được triển khai trên toàn quốc từ trung ương đến địa phương</a:t>
            </a:r>
            <a:endParaRPr lang="en-US" altLang="en-US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 defTabSz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Các tổ chức, cá nhân được khai thác dữ liệu do CSDL 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ĐDSH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q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uốc gia cung cấp</a:t>
            </a:r>
            <a:endParaRPr lang="en-US" altLang="en-US" sz="20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 defTabSz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Tầng kênh giao tiếp</a:t>
            </a:r>
            <a:endParaRPr lang="en-US" altLang="en-US" sz="2000" b="1" dirty="0">
              <a:solidFill>
                <a:srgbClr val="FFFF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 defTabSz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C</a:t>
            </a:r>
            <a:r>
              <a:rPr lang="vi-VN" altLang="en-US" sz="2000" dirty="0">
                <a:latin typeface="Arial" panose="020B0604020202020204" pitchFamily="34" charset="0"/>
                <a:cs typeface="Calibri" panose="020F0502020204030204" pitchFamily="34" charset="0"/>
              </a:rPr>
              <a:t>ổng/trang thông tin điện tử (web), ứng dụng di động, thư điện tử, điện thoại/fax, trung tâm điều hành thông minh…</a:t>
            </a:r>
            <a:endParaRPr lang="en-US" altLang="en-US" sz="20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A6DC20-50F1-4A0B-AF99-8D25912C7B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F1CE05F-964E-4644-A7A3-D1B8C686F0A3}"/>
              </a:ext>
            </a:extLst>
          </p:cNvPr>
          <p:cNvSpPr txBox="1">
            <a:spLocks/>
          </p:cNvSpPr>
          <p:nvPr/>
        </p:nvSpPr>
        <p:spPr>
          <a:xfrm>
            <a:off x="674254" y="230705"/>
            <a:ext cx="11517746" cy="569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GIỚI THIỆU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csdl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 DẠNG SINH HỌC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xmlns="" id="{88652A68-D5FD-AA4B-A76F-D426993CD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727" y="1209931"/>
            <a:ext cx="10972800" cy="44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Tầng nghiệp vụ</a:t>
            </a:r>
            <a:endParaRPr lang="en-US" altLang="en-US" sz="2200" b="1" dirty="0">
              <a:solidFill>
                <a:srgbClr val="FFFF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HTTT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, CSDL ĐDSH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quốc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gia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hỗ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trợ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các nghiệp vụ 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BTTN&amp;ĐDSH: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T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hủ tục hành chính trong lĩnh vực 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BTTN&amp;ĐDSH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;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Hành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chính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tác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nghiệp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hỗ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trợ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công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tác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quản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trị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nội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bộ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Nghiệp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vụ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chuyên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ngành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: 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Điều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tra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đánh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giá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ĐDSH; 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	+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Kiểm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kê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trắc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ĐDSH; 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	+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Báo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cáo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thống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kê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ĐDSH; 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	+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Quản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lý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cung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cấp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dịch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vụ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chia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sẻ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i="1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200" i="1" dirty="0">
                <a:latin typeface="Arial" panose="020B060402020202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6B9144-6047-4375-9862-C63ABC8D6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8098F7A-8C84-4F92-995A-783A394D00BB}"/>
              </a:ext>
            </a:extLst>
          </p:cNvPr>
          <p:cNvSpPr txBox="1">
            <a:spLocks/>
          </p:cNvSpPr>
          <p:nvPr/>
        </p:nvSpPr>
        <p:spPr>
          <a:xfrm>
            <a:off x="674254" y="230705"/>
            <a:ext cx="11517746" cy="569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GIỚI THIỆU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csdl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 DẠNG SINH HỌC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xmlns="" id="{275639E2-836E-DF44-893A-2E6FAFC88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54" y="1248012"/>
            <a:ext cx="112867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spcBef>
                <a:spcPts val="600"/>
              </a:spcBef>
            </a:pPr>
            <a:r>
              <a:rPr lang="vi-VN" alt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Tầng ứng dụng</a:t>
            </a:r>
            <a:endParaRPr lang="en-US" altLang="en-US" sz="2200" b="1" dirty="0">
              <a:solidFill>
                <a:srgbClr val="FFFF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spcBef>
                <a:spcPts val="600"/>
              </a:spcBef>
            </a:pPr>
            <a:r>
              <a:rPr lang="vi-VN" altLang="en-US" sz="2200" dirty="0">
                <a:latin typeface="Arial" panose="020B0604020202020204" pitchFamily="34" charset="0"/>
              </a:rPr>
              <a:t>Khối ứng dụng cần được xây dựng để đáp ứng các nghiệp vụ chuyên ngành của lĩnh vực </a:t>
            </a:r>
            <a:r>
              <a:rPr lang="en-US" altLang="en-US" sz="2200" dirty="0">
                <a:latin typeface="Arial" panose="020B0604020202020204" pitchFamily="34" charset="0"/>
              </a:rPr>
              <a:t>BTTN&amp;ĐDSH</a:t>
            </a:r>
            <a:r>
              <a:rPr lang="vi-VN" altLang="en-US" sz="2200" dirty="0">
                <a:latin typeface="Arial" panose="020B0604020202020204" pitchFamily="34" charset="0"/>
              </a:rPr>
              <a:t>, với các thành phần gồm: </a:t>
            </a:r>
            <a:endParaRPr lang="en-US" altLang="en-US" sz="2200" dirty="0">
              <a:latin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Cổng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thông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tin,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BTTN&amp;ĐDSH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; 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dụng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quản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trị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CSDL ĐDSH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quốc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gia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;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dụng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quản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lý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di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thiên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nhiên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khu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vực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bảo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tồn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khác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;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dụng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quản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lý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sinh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thái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thiên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nhiên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dụng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quản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lý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đa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dạng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loài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;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dụng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quản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lý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nguồn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gen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và 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an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sinh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dụng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kiểm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kê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trắc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ĐDSH;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dụng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chia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sẻ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bản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đồ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ĐDSH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;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Các ứng dụng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dụng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chuyên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ngành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khác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25AF33-6878-40B6-A7A2-D4409A20F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945E22-D140-416F-A167-A2BA44B656CA}"/>
              </a:ext>
            </a:extLst>
          </p:cNvPr>
          <p:cNvSpPr txBox="1">
            <a:spLocks/>
          </p:cNvSpPr>
          <p:nvPr/>
        </p:nvSpPr>
        <p:spPr>
          <a:xfrm>
            <a:off x="674254" y="230705"/>
            <a:ext cx="11517746" cy="569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GIỚI THIỆU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csdl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 DẠNG SINH HỌC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xmlns="" id="{275639E2-836E-DF44-893A-2E6FAFC88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55" y="1499604"/>
            <a:ext cx="11123736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spcBef>
                <a:spcPts val="600"/>
              </a:spcBef>
            </a:pPr>
            <a:r>
              <a:rPr lang="vi-VN" alt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Tầng nền tảng số dùng chung</a:t>
            </a:r>
            <a:endParaRPr lang="en-US" altLang="en-US" sz="2200" b="1" dirty="0">
              <a:solidFill>
                <a:srgbClr val="FFFF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spcBef>
                <a:spcPts val="600"/>
              </a:spcBef>
            </a:pP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Các ứng dụng trong hệ thống sẽ sử dụng lại các dịch vụ nền tảng số dùng chung của Bộ 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N&amp;MT gồm: 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Nền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tảng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danh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xác thực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tử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; 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Nền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tảng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tích hợp, chia sẻ dữ liệu; 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Nền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tảng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quản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trị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ngành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NN&amp;MT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Nền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tảng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bản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đồ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Nền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tảng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quản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trị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vận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hành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hạ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tầng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kỹ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thuật</a:t>
            </a:r>
            <a:r>
              <a:rPr lang="en-US" altLang="en-US" sz="22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latin typeface="Arial" panose="020B0604020202020204" pitchFamily="34" charset="0"/>
                <a:cs typeface="Calibri" panose="020F0502020204030204" pitchFamily="34" charset="0"/>
              </a:rPr>
              <a:t>số</a:t>
            </a:r>
            <a:endParaRPr lang="en-US" altLang="en-US" sz="22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25AF33-6878-40B6-A7A2-D4409A20F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F5945E22-D140-416F-A167-A2BA44B656CA}"/>
              </a:ext>
            </a:extLst>
          </p:cNvPr>
          <p:cNvSpPr txBox="1">
            <a:spLocks/>
          </p:cNvSpPr>
          <p:nvPr/>
        </p:nvSpPr>
        <p:spPr>
          <a:xfrm>
            <a:off x="674254" y="230705"/>
            <a:ext cx="11517746" cy="569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GIỚI THIỆU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csdl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 DẠNG SINH HỌC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</a:t>
            </a:r>
          </a:p>
        </p:txBody>
      </p:sp>
    </p:spTree>
    <p:extLst>
      <p:ext uri="{BB962C8B-B14F-4D97-AF65-F5344CB8AC3E}">
        <p14:creationId xmlns:p14="http://schemas.microsoft.com/office/powerpoint/2010/main" val="314181747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xmlns="" id="{51B8CEBB-1E7E-7246-997C-9E66DE2A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50" y="856484"/>
            <a:ext cx="11377749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indent="0" algn="just">
              <a:spcBef>
                <a:spcPts val="600"/>
              </a:spcBef>
              <a:spcAft>
                <a:spcPts val="300"/>
              </a:spcAft>
            </a:pPr>
            <a:r>
              <a:rPr lang="vi-VN" altLang="en-US" sz="2100" b="1" dirty="0">
                <a:solidFill>
                  <a:srgbClr val="FFFF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Tầng cơ sở dữ liệu</a:t>
            </a:r>
            <a:endParaRPr lang="en-US" altLang="en-US" sz="2100" b="1" dirty="0">
              <a:solidFill>
                <a:srgbClr val="FFFF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chuyên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ngành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: </a:t>
            </a:r>
          </a:p>
          <a:p>
            <a:pPr indent="0" algn="just">
              <a:spcBef>
                <a:spcPts val="600"/>
              </a:spcBef>
              <a:spcAft>
                <a:spcPts val="300"/>
              </a:spcAft>
            </a:pP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+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di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sản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thiên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nhiên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khu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vực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bảo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tồn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khác</a:t>
            </a:r>
            <a:endParaRPr lang="en-US" altLang="en-US" sz="2100" i="1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300"/>
              </a:spcAft>
            </a:pP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	+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sinh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thái</a:t>
            </a:r>
            <a:endParaRPr lang="en-US" altLang="en-US" sz="2100" i="1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300"/>
              </a:spcAft>
            </a:pP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	+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loài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sinh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vật</a:t>
            </a:r>
            <a:endParaRPr lang="en-US" altLang="en-US" sz="2100" i="1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300"/>
              </a:spcAft>
            </a:pP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	+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nguồn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gen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an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sinh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học</a:t>
            </a:r>
            <a:endParaRPr lang="en-US" altLang="en-US" sz="2100" i="1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300"/>
              </a:spcAft>
            </a:pP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	+ D</a:t>
            </a:r>
            <a:r>
              <a:rPr lang="vi-VN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ữ liệu khác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tiêu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ĐDSH;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Hồ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sơ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văn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bản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; TTHC;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bản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đồ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KBT, HST,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bố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i="1" dirty="0" err="1">
                <a:latin typeface="Arial" panose="020B0604020202020204" pitchFamily="34" charset="0"/>
                <a:cs typeface="Calibri" panose="020F0502020204030204" pitchFamily="34" charset="0"/>
              </a:rPr>
              <a:t>loài</a:t>
            </a:r>
            <a:r>
              <a:rPr lang="en-US" altLang="en-US" sz="2100" i="1" dirty="0">
                <a:latin typeface="Arial" panose="020B060402020202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chia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sẻ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vi-VN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lĩnh vực 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BTTN&amp;ĐDSH</a:t>
            </a:r>
            <a:r>
              <a:rPr lang="vi-VN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chủ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danh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mục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mở</a:t>
            </a:r>
            <a:r>
              <a:rPr lang="vi-VN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); </a:t>
            </a:r>
            <a:endParaRPr lang="en-US" altLang="en-US" sz="21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CSDL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chuyên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ngành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: CSDL gen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gen; CSDL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kiểm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kê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trắc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ĐDSH…</a:t>
            </a:r>
            <a:r>
              <a:rPr lang="vi-VN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. </a:t>
            </a:r>
            <a:endParaRPr lang="en-US" altLang="en-US" sz="21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300"/>
              </a:spcAft>
            </a:pPr>
            <a:r>
              <a:rPr lang="vi-VN" altLang="en-US" sz="2100" b="1" dirty="0">
                <a:solidFill>
                  <a:srgbClr val="FFFF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Tầng hạ tầng kĩ thuật</a:t>
            </a:r>
            <a:endParaRPr lang="en-US" altLang="en-US" sz="2100" b="1" dirty="0">
              <a:solidFill>
                <a:srgbClr val="FFFF00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indent="0" algn="just">
              <a:spcBef>
                <a:spcPts val="600"/>
              </a:spcBef>
              <a:spcAft>
                <a:spcPts val="300"/>
              </a:spcAft>
            </a:pPr>
            <a:r>
              <a:rPr lang="vi-VN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Các HTTT, CSDL của lĩnh vực 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BTTN&amp;ĐDSH </a:t>
            </a:r>
            <a:r>
              <a:rPr lang="vi-VN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sẽ được triển khai vận hành trên hệ thống hạ tầng kĩ thuật dùng chung của Bộ 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vi-VN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N&amp;MT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sau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này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triển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khai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trên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hạ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tầng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tâm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QG)</a:t>
            </a:r>
            <a:r>
              <a:rPr lang="vi-VN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bao </a:t>
            </a:r>
            <a:r>
              <a:rPr lang="vi-VN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gồm</a:t>
            </a:r>
            <a:r>
              <a:rPr lang="en-US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:</a:t>
            </a:r>
            <a:r>
              <a:rPr lang="vi-VN" altLang="en-US" sz="2100" dirty="0">
                <a:latin typeface="Arial" panose="020B0604020202020204" pitchFamily="34" charset="0"/>
                <a:cs typeface="Calibri" panose="020F0502020204030204" pitchFamily="34" charset="0"/>
              </a:rPr>
              <a:t> hạ tầng trung tâm dữ liệu; hạ tầng kết nối mạng máy tính; hạ tầng bảo đảm an toàn thông tin… </a:t>
            </a:r>
            <a:endParaRPr lang="en-US" altLang="en-US" sz="2100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0E988B-E289-4F4C-AEE5-0FDE924CF2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66D63E95-FE60-4C9F-8A59-C9F6022C7895}"/>
              </a:ext>
            </a:extLst>
          </p:cNvPr>
          <p:cNvSpPr txBox="1">
            <a:spLocks/>
          </p:cNvSpPr>
          <p:nvPr/>
        </p:nvSpPr>
        <p:spPr>
          <a:xfrm>
            <a:off x="674254" y="230705"/>
            <a:ext cx="11517746" cy="569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GIỚI THIỆU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csdl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 DẠNG SINH HỌC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9200" y="999307"/>
            <a:ext cx="11433499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.3. SỰ THAM GIA CỦA CÁC BÊN CÓ LIÊN QUAN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NN&amp;MT: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CSDL;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CSDL…),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NN&amp;MT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CSDL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cấp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tài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khoản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cập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nhật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trực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tiếp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CSDL DDSH QG (</a:t>
            </a:r>
            <a:r>
              <a:rPr lang="en-US" altLang="en-US" sz="1900" i="1" dirty="0" err="1">
                <a:latin typeface="Arial" panose="020B0604020202020204" pitchFamily="34" charset="0"/>
                <a:cs typeface="Calibri" panose="020F0502020204030204" pitchFamily="34" charset="0"/>
              </a:rPr>
              <a:t>khi</a:t>
            </a:r>
            <a:r>
              <a:rPr lang="en-US" altLang="en-US" sz="19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i="1" dirty="0" err="1">
                <a:latin typeface="Arial" panose="020B060402020202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19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i="1" dirty="0" err="1">
                <a:latin typeface="Arial" panose="020B060402020202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1900" i="1" dirty="0">
                <a:latin typeface="Arial" panose="020B0604020202020204" pitchFamily="34" charset="0"/>
                <a:cs typeface="Calibri" panose="020F0502020204030204" pitchFamily="34" charset="0"/>
              </a:rPr>
              <a:t> CSDL </a:t>
            </a:r>
            <a:r>
              <a:rPr lang="en-US" altLang="en-US" sz="1900" i="1" dirty="0" err="1">
                <a:latin typeface="Arial" panose="020B0604020202020204" pitchFamily="34" charset="0"/>
                <a:cs typeface="Calibri" panose="020F0502020204030204" pitchFamily="34" charset="0"/>
              </a:rPr>
              <a:t>tại</a:t>
            </a:r>
            <a:r>
              <a:rPr lang="en-US" altLang="en-US" sz="19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i="1" dirty="0" err="1">
                <a:latin typeface="Arial" panose="020B060402020202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sz="19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i="1" dirty="0" err="1">
                <a:latin typeface="Arial" panose="020B0604020202020204" pitchFamily="34" charset="0"/>
                <a:cs typeface="Calibri" panose="020F0502020204030204" pitchFamily="34" charset="0"/>
              </a:rPr>
              <a:t>phương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); 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khai thác dữ liệu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trên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CSDL 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ĐDSH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QG 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và có thể trực tiếp tham gia sử dụng một số phần mềm ứng dụng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BQL (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,…):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CSDL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KBT/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cấp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tài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khoản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cập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nhật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trực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tiếp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dữ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liệu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CSDL DDSH QG </a:t>
            </a:r>
            <a:r>
              <a:rPr lang="en-US" altLang="en-US" sz="1900" i="1" dirty="0">
                <a:latin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1900" i="1" dirty="0" err="1">
                <a:latin typeface="Arial" panose="020B0604020202020204" pitchFamily="34" charset="0"/>
                <a:cs typeface="Calibri" panose="020F0502020204030204" pitchFamily="34" charset="0"/>
              </a:rPr>
              <a:t>khi</a:t>
            </a:r>
            <a:r>
              <a:rPr lang="en-US" altLang="en-US" sz="19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i="1" dirty="0" err="1">
                <a:latin typeface="Arial" panose="020B060402020202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19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i="1" dirty="0" err="1">
                <a:latin typeface="Arial" panose="020B060402020202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1900" i="1" dirty="0">
                <a:latin typeface="Arial" panose="020B0604020202020204" pitchFamily="34" charset="0"/>
                <a:cs typeface="Calibri" panose="020F0502020204030204" pitchFamily="34" charset="0"/>
              </a:rPr>
              <a:t> CSDL </a:t>
            </a:r>
            <a:r>
              <a:rPr lang="en-US" altLang="en-US" sz="1900" i="1" dirty="0" err="1">
                <a:latin typeface="Arial" panose="020B0604020202020204" pitchFamily="34" charset="0"/>
                <a:cs typeface="Calibri" panose="020F0502020204030204" pitchFamily="34" charset="0"/>
              </a:rPr>
              <a:t>tại</a:t>
            </a:r>
            <a:r>
              <a:rPr lang="en-US" altLang="en-US" sz="1900" i="1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KBT/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); 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khai thác dữ liệu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trên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CSDL 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ĐDSH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QG,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có thể trực tiếp tham gia sử dụng một số HTTT phần mềm ứng dụng</a:t>
            </a:r>
            <a:endParaRPr lang="en-US" altLang="en-US" sz="19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ĐDSH: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CSDL;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dữ liệu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trên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CSDL 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ĐDSH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QG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dữ liệu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trên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CSDL 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ĐDSH</a:t>
            </a:r>
            <a:r>
              <a:rPr lang="vi-VN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QG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theo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quy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pháp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luật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Quy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chế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quản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lý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vận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hành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1900" dirty="0"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Calibri" panose="020F0502020204030204" pitchFamily="34" charset="0"/>
              </a:rPr>
              <a:t>thống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4DB3F0E-4C25-4359-9D6A-FA1E78C23CBB}"/>
              </a:ext>
            </a:extLst>
          </p:cNvPr>
          <p:cNvSpPr txBox="1">
            <a:spLocks/>
          </p:cNvSpPr>
          <p:nvPr/>
        </p:nvSpPr>
        <p:spPr>
          <a:xfrm>
            <a:off x="674254" y="230705"/>
            <a:ext cx="11517746" cy="569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GIỚI THIỆU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httt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csdl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 DẠNG SINH HỌC </a:t>
            </a:r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GIA</a:t>
            </a:r>
          </a:p>
        </p:txBody>
      </p:sp>
    </p:spTree>
    <p:extLst>
      <p:ext uri="{BB962C8B-B14F-4D97-AF65-F5344CB8AC3E}">
        <p14:creationId xmlns:p14="http://schemas.microsoft.com/office/powerpoint/2010/main" val="429232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100;p2"/>
          <p:cNvCxnSpPr/>
          <p:nvPr/>
        </p:nvCxnSpPr>
        <p:spPr>
          <a:xfrm>
            <a:off x="1388960" y="949124"/>
            <a:ext cx="931762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Google Shape;101;p2"/>
          <p:cNvSpPr txBox="1"/>
          <p:nvPr/>
        </p:nvSpPr>
        <p:spPr>
          <a:xfrm>
            <a:off x="121535" y="52085"/>
            <a:ext cx="12191998" cy="64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Times New Roman"/>
              </a:rPr>
              <a:t>NỘI DUNG TRÌNH BÀY</a:t>
            </a:r>
            <a:endParaRPr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35179162"/>
              </p:ext>
            </p:extLst>
          </p:nvPr>
        </p:nvGraphicFramePr>
        <p:xfrm>
          <a:off x="251488" y="748220"/>
          <a:ext cx="11659158" cy="617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9863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4250" y="742263"/>
            <a:ext cx="1172752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3.1.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HTTT, CSDL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19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ĐDSH</a:t>
            </a:r>
            <a:endParaRPr lang="en-US" sz="1900" i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tin ĐDSH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CSDL ĐDSH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E9DF347-06C2-4929-882F-72126130730D}"/>
              </a:ext>
            </a:extLst>
          </p:cNvPr>
          <p:cNvSpPr txBox="1">
            <a:spLocks/>
          </p:cNvSpPr>
          <p:nvPr/>
        </p:nvSpPr>
        <p:spPr>
          <a:xfrm>
            <a:off x="477077" y="172420"/>
            <a:ext cx="11517746" cy="569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MỘT SỐ NHIỆM VỤ ĐÃ VÀ ĐANG TRIỂN KHAI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A6B88F-EB57-413D-9937-19DBD2457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66" y="2564698"/>
            <a:ext cx="10396147" cy="41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77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471" y="121544"/>
            <a:ext cx="11727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 THÔNG TIN ĐA DẠNG SINH HỌC QUỐC GIA</a:t>
            </a:r>
          </a:p>
          <a:p>
            <a:pPr algn="ctr"/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https://nbca.gov.vn/</a:t>
            </a:r>
            <a:endParaRPr lang="en-US" sz="2400" i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9EF49F-9D58-4D03-992E-BF244EC6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342" y="1099991"/>
            <a:ext cx="6488125" cy="4154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945E524-1E52-4FC5-BC98-A623D0EDE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8" y="3177101"/>
            <a:ext cx="4653627" cy="36851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B10F0C5-329D-4688-BE4B-2294353B9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373" y="3270927"/>
            <a:ext cx="4653627" cy="36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94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235" y="114932"/>
            <a:ext cx="11727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MỀM QUẢN LÝ DI SẢN THIÊN NHIÊN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F17A07-FB9C-48C4-B98E-6FAC7018A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6613"/>
            <a:ext cx="5980106" cy="3369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802AB5-33CF-4DD4-8B05-1A01D9E31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881" y="776613"/>
            <a:ext cx="6096001" cy="3484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FFE748-C314-435A-99D8-FF9569A40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4592" y="3819948"/>
            <a:ext cx="5175862" cy="30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27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234" y="162802"/>
            <a:ext cx="11727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MỀM QUẢN LÝ ĐA DẠNG LOÀI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3ACDE07-0065-40B9-9FD9-22B92B0D4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001" y="624467"/>
            <a:ext cx="6021994" cy="34990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B3AD977-9EC0-4A43-B58E-A134232F8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734" y="3511240"/>
            <a:ext cx="6191381" cy="3309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2227AC8-3B8F-439D-9A15-D27E96413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" y="3435173"/>
            <a:ext cx="5622293" cy="33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235" y="114932"/>
            <a:ext cx="11727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MỀM HỖ TRỢ BQL KHU BTTN THAM GIA HỆ THỐNG ĐDSH QG </a:t>
            </a:r>
            <a:b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2025)</a:t>
            </a:r>
            <a:endParaRPr lang="en-US" sz="2400" i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5DDCDB-291C-443B-A52A-362ECCEF3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81" y="1060861"/>
            <a:ext cx="7126106" cy="56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0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235" y="114932"/>
            <a:ext cx="11727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MỀM KIỂM KÊ, QUAN TRẮC ĐA DẠNG SINH HỌC</a:t>
            </a:r>
            <a:b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200" b="1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b="1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2026)</a:t>
            </a:r>
            <a:endParaRPr lang="en-US" sz="2200" i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6AAAE64-4446-41FF-84B4-EACCE20ED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92" y="999307"/>
            <a:ext cx="4773613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846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947" y="1171727"/>
            <a:ext cx="1125400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3.2.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CSDL ĐDSH QG</a:t>
            </a:r>
            <a:endParaRPr lang="en-US" sz="2200" i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CSDL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ĐDSH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sang CSDL ĐDSH QG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BTTN;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BTTN&amp;ĐDSH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CSDL ĐDSH QG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188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endParaRPr lang="en-GB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hiếm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E9DF347-06C2-4929-882F-72126130730D}"/>
              </a:ext>
            </a:extLst>
          </p:cNvPr>
          <p:cNvSpPr txBox="1">
            <a:spLocks/>
          </p:cNvSpPr>
          <p:nvPr/>
        </p:nvSpPr>
        <p:spPr>
          <a:xfrm>
            <a:off x="477077" y="172420"/>
            <a:ext cx="11517746" cy="569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MỘT SỐ NHIỆM VỤ ĐÃ VÀ ĐANG TRIỂN KHAI</a:t>
            </a:r>
          </a:p>
        </p:txBody>
      </p:sp>
    </p:spTree>
    <p:extLst>
      <p:ext uri="{BB962C8B-B14F-4D97-AF65-F5344CB8AC3E}">
        <p14:creationId xmlns:p14="http://schemas.microsoft.com/office/powerpoint/2010/main" val="1083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956" y="1358094"/>
            <a:ext cx="10899987" cy="441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3.3.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ĐDSH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TN&amp;MT 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GB" sz="23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tư số 53/2024/TT-BTNMT</a:t>
            </a:r>
            <a:r>
              <a:rPr lang="nl-NL" sz="2300" dirty="0">
                <a:latin typeface="Arial" panose="020B0604020202020204" pitchFamily="34" charset="0"/>
                <a:cs typeface="Arial" panose="020B0604020202020204" pitchFamily="34" charset="0"/>
              </a:rPr>
              <a:t> ngày 31/12/2024 quy định kỹ thuật về kiểm kê, quan trắc ĐDSH</a:t>
            </a:r>
            <a:r>
              <a:rPr lang="nl-NL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300" i="1" dirty="0">
                <a:latin typeface="Arial" panose="020B0604020202020204" pitchFamily="34" charset="0"/>
                <a:cs typeface="Arial" panose="020B0604020202020204" pitchFamily="34" charset="0"/>
              </a:rPr>
              <a:t>	Quy định, hướng dẫn chi tiết quy trình thực hiện và danh mục các phương pháp kiểm kê, quan trắc cho 36 chỉ tiêu/chỉ thị kiểm kê, quan trắc ĐDSH đã quy định tại Quyết định số 2067/QĐ-TTg.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phê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duyệt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32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2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2025 – 2026)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0E5BA3A-083B-43F4-9A13-F50A5CB14190}"/>
              </a:ext>
            </a:extLst>
          </p:cNvPr>
          <p:cNvSpPr txBox="1">
            <a:spLocks/>
          </p:cNvSpPr>
          <p:nvPr/>
        </p:nvSpPr>
        <p:spPr>
          <a:xfrm>
            <a:off x="477077" y="172420"/>
            <a:ext cx="11517746" cy="5698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MỘT SỐ NHIỆM VỤ ĐÃ VÀ ĐANG TRIỂN KHAI</a:t>
            </a:r>
          </a:p>
        </p:txBody>
      </p:sp>
    </p:spTree>
    <p:extLst>
      <p:ext uri="{BB962C8B-B14F-4D97-AF65-F5344CB8AC3E}">
        <p14:creationId xmlns:p14="http://schemas.microsoft.com/office/powerpoint/2010/main" val="1235042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846" y="1176968"/>
            <a:ext cx="11085271" cy="5721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4.1.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HTTT, CSDL ĐDSH QG –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Đẩy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mạnh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endParaRPr lang="en-GB" sz="22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PM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DDSH; PM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gen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PM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NN&amp;MT,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BQL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BTTN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sung,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1F6B81C-300A-4215-AA0D-807E02DD9928}"/>
              </a:ext>
            </a:extLst>
          </p:cNvPr>
          <p:cNvSpPr txBox="1">
            <a:spLocks/>
          </p:cNvSpPr>
          <p:nvPr/>
        </p:nvSpPr>
        <p:spPr>
          <a:xfrm>
            <a:off x="802261" y="17766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THỜI GIAN TIẾP THEO</a:t>
            </a:r>
          </a:p>
        </p:txBody>
      </p:sp>
    </p:spTree>
    <p:extLst>
      <p:ext uri="{BB962C8B-B14F-4D97-AF65-F5344CB8AC3E}">
        <p14:creationId xmlns:p14="http://schemas.microsoft.com/office/powerpoint/2010/main" val="1443282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55E6A6-E4B5-014F-A024-BA668C881A5F}"/>
              </a:ext>
            </a:extLst>
          </p:cNvPr>
          <p:cNvSpPr txBox="1"/>
          <p:nvPr/>
        </p:nvSpPr>
        <p:spPr>
          <a:xfrm>
            <a:off x="792681" y="1560345"/>
            <a:ext cx="10882484" cy="3504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4.2.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ĐDSH (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phối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lộ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2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2026-2030)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tồn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ĐDSH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2030)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lang ĐDSH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ĐDSH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2030)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F1AAE1D-7149-3D43-A5BA-9A9C104E2538}"/>
              </a:ext>
            </a:extLst>
          </p:cNvPr>
          <p:cNvSpPr txBox="1">
            <a:spLocks/>
          </p:cNvSpPr>
          <p:nvPr/>
        </p:nvSpPr>
        <p:spPr>
          <a:xfrm>
            <a:off x="802261" y="17766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THỜI GIAN TIẾP THEO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A1CF9D-A227-4389-B7D4-907424C32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230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74254" y="10395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HÀNH LANG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246" y="1003593"/>
            <a:ext cx="1171113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32/VBHN-VPQH 2018;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Luật Bảo vệ môi trường 2020;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2024;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Nghị định số 73/2017/NĐ-CP ngày 14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2017 của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CP Q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uy định về việc thu thập, quản lý khai thác và sử dụng thông tin, dữ liệu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TN&amp;MT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Nghị định số 47/2020/NĐ-CP ngày 09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2020 của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CP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uản lý, kết nối và chia sẻ dữ liệu số của cơ quan nhà nước;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Nghị định số 08/2022/NĐ-CP ngày 10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2022 của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 Quy định chi tiết một số điều của Luật B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VMT 2020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Nghị định số 42/2022/NĐ-CP ngày 24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2022 của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CP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Quy định về việc cung cấp thông tin và dịch vụ công trực tuyến của cơ quan Nhà nước trên môi trường mạng;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2067/QĐ-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TTg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08/12/2021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TTCP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CSDL ĐDSH QG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2030,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2050”;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02261" y="978875"/>
            <a:ext cx="8261959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5787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8539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0904" y="1176968"/>
            <a:ext cx="10734260" cy="5040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4.3.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tục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lang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pháp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endParaRPr lang="en-GB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HTTT, CSDL ĐDSH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HTTT, CSDL 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ĐDSH 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vi-VN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uốc gia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ban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kỹ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HTTT, CSDL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ĐDSH;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kỹ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chia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HTTT, CSDL ĐDSH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ĐDSH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ĐDSH.</a:t>
            </a:r>
          </a:p>
          <a:p>
            <a:pPr marL="800100" lvl="1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KT-KT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ĐDSH.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00FCA5F-53FD-44BB-AA1C-CFCE7DC3E2FB}"/>
              </a:ext>
            </a:extLst>
          </p:cNvPr>
          <p:cNvSpPr txBox="1">
            <a:spLocks/>
          </p:cNvSpPr>
          <p:nvPr/>
        </p:nvSpPr>
        <p:spPr>
          <a:xfrm>
            <a:off x="802261" y="17766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THỜI GIAN TIẾP THEO</a:t>
            </a:r>
          </a:p>
        </p:txBody>
      </p:sp>
    </p:spTree>
    <p:extLst>
      <p:ext uri="{BB962C8B-B14F-4D97-AF65-F5344CB8AC3E}">
        <p14:creationId xmlns:p14="http://schemas.microsoft.com/office/powerpoint/2010/main" val="1093989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6103" y="1176968"/>
            <a:ext cx="11158331" cy="475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4.4.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hoá</a:t>
            </a:r>
            <a:endParaRPr lang="en-GB" sz="22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tuyển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huấn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ương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ĐDSH;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ĐDSH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trách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HTTT, CSDL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ĐDSH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bổ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sung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endParaRPr lang="en-GB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ĐDSH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mối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phối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BTTN&amp;ĐDSH),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sở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00FCA5F-53FD-44BB-AA1C-CFCE7DC3E2FB}"/>
              </a:ext>
            </a:extLst>
          </p:cNvPr>
          <p:cNvSpPr txBox="1">
            <a:spLocks/>
          </p:cNvSpPr>
          <p:nvPr/>
        </p:nvSpPr>
        <p:spPr>
          <a:xfrm>
            <a:off x="802261" y="17766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THỜI GIAN TIẾP THEO</a:t>
            </a:r>
          </a:p>
        </p:txBody>
      </p:sp>
    </p:spTree>
    <p:extLst>
      <p:ext uri="{BB962C8B-B14F-4D97-AF65-F5344CB8AC3E}">
        <p14:creationId xmlns:p14="http://schemas.microsoft.com/office/powerpoint/2010/main" val="1791623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2261" y="1466900"/>
            <a:ext cx="10872904" cy="3350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4.5.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Tăng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cường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endParaRPr lang="en-GB" sz="2200" b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Ngân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xã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Doanh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nghiệp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khai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trắc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ĐDSH;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xây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dựng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GB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HTTT, CSDL ĐDSH QG 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dung chi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08/2022/NĐ-CP,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05/2025/NĐ-CP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sz="220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2200" b="1" i="1" dirty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0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900FCA5F-53FD-44BB-AA1C-CFCE7DC3E2FB}"/>
              </a:ext>
            </a:extLst>
          </p:cNvPr>
          <p:cNvSpPr txBox="1">
            <a:spLocks/>
          </p:cNvSpPr>
          <p:nvPr/>
        </p:nvSpPr>
        <p:spPr>
          <a:xfrm>
            <a:off x="802261" y="17766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THỜI GIAN TIẾP THEO</a:t>
            </a:r>
          </a:p>
        </p:txBody>
      </p:sp>
    </p:spTree>
    <p:extLst>
      <p:ext uri="{BB962C8B-B14F-4D97-AF65-F5344CB8AC3E}">
        <p14:creationId xmlns:p14="http://schemas.microsoft.com/office/powerpoint/2010/main" val="2814026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612" y="2640440"/>
            <a:ext cx="9952179" cy="69888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214285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02261" y="978875"/>
            <a:ext cx="8261959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5787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4253" y="1176968"/>
            <a:ext cx="11040669" cy="536220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ĐA DẠNG SINH HỌC 2008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BẢN HỢP NHẤT LUẬT ĐDSH 2018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Điều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bảo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tồn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phát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triển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bền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vững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ĐDSH: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63.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cấp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quản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Điều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68.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Quản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biến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đổi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</a:p>
          <a:p>
            <a:pPr marL="0" indent="0" algn="just">
              <a:buNone/>
            </a:pPr>
            <a:r>
              <a:rPr lang="en-GB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71. </a:t>
            </a:r>
            <a:r>
              <a:rPr lang="vi-VN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tra cơ bản, nghiên cứu khoa học, quản lý thông tin, số liệu về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ĐDSH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72.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73.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</a:t>
            </a:r>
            <a:endParaRPr lang="en-GB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vi-V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9A1A9B4-8ABF-4BB3-BFDC-3992AD5D1CE2}"/>
              </a:ext>
            </a:extLst>
          </p:cNvPr>
          <p:cNvSpPr txBox="1">
            <a:spLocks/>
          </p:cNvSpPr>
          <p:nvPr/>
        </p:nvSpPr>
        <p:spPr>
          <a:xfrm>
            <a:off x="674254" y="10395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HÀNH LANG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</a:t>
            </a:r>
          </a:p>
        </p:txBody>
      </p:sp>
    </p:spTree>
    <p:extLst>
      <p:ext uri="{BB962C8B-B14F-4D97-AF65-F5344CB8AC3E}">
        <p14:creationId xmlns:p14="http://schemas.microsoft.com/office/powerpoint/2010/main" val="144706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02261" y="978875"/>
            <a:ext cx="8261959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5787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4253" y="1163354"/>
            <a:ext cx="10955039" cy="471577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ĐA DẠNG SINH HỌC 2008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BẢN HỢP NHẤT LUẬT ĐDSH 2018</a:t>
            </a:r>
          </a:p>
          <a:p>
            <a:pPr marL="0" indent="0" algn="just">
              <a:buNone/>
            </a:pP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71. </a:t>
            </a:r>
            <a:r>
              <a:rPr lang="vi-VN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tra cơ bản, nghiên cứu khoa học, quản lý thông tin, số liệu về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ĐDSH </a:t>
            </a:r>
            <a:r>
              <a:rPr lang="en-US" sz="2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2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Thông tin, số liệu điều tra cơ bản, kết quả nghiên cứu khoa học về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ĐDSH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được thu thập và quản lý thống nhất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CSDL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về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ĐDSH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quốc gia.</a:t>
            </a:r>
          </a:p>
          <a:p>
            <a:pPr marL="0" indent="0" algn="just">
              <a:buNone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Tổ chức, cá nhân có hoạt động liên quan đến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ĐDSH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có trách nhiệm cung cấp thông tin, số liệu điều tra cơ bản, kết quả nghiên cứu khoa học theo yêu cầu của Bộ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TN&amp;MT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và được chia sẻ thông tin về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ĐDSH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quy định của pháp luật.</a:t>
            </a:r>
          </a:p>
          <a:p>
            <a:pPr marL="0" indent="0" algn="just">
              <a:buNone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Bộ 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N&amp;MT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định cụ thể về hoạt động điều tra cơ bản, việc cung cấp, trao đổi và quản lý thông tin về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ĐDSH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thống nhất quản lý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CSDL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về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ĐDSH 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 gia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38E7EDD-28E5-4CDA-B30D-E6D99951D203}"/>
              </a:ext>
            </a:extLst>
          </p:cNvPr>
          <p:cNvSpPr txBox="1">
            <a:spLocks/>
          </p:cNvSpPr>
          <p:nvPr/>
        </p:nvSpPr>
        <p:spPr>
          <a:xfrm>
            <a:off x="674254" y="10395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HÀNH LANG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</a:t>
            </a:r>
          </a:p>
        </p:txBody>
      </p:sp>
    </p:spTree>
    <p:extLst>
      <p:ext uri="{BB962C8B-B14F-4D97-AF65-F5344CB8AC3E}">
        <p14:creationId xmlns:p14="http://schemas.microsoft.com/office/powerpoint/2010/main" val="3980387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02261" y="978875"/>
            <a:ext cx="8261959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5787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54156" y="1325216"/>
            <a:ext cx="10628244" cy="473102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ĐA DẠNG SINH HỌC 2008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BẢN HỢP NHẤT LUẬT ĐDSH 2018</a:t>
            </a:r>
          </a:p>
          <a:p>
            <a:pPr marL="0" indent="0" algn="just">
              <a:buNone/>
            </a:pPr>
            <a:r>
              <a:rPr lang="en-GB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73.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</a:t>
            </a:r>
            <a:r>
              <a:rPr lang="en-US" sz="2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2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2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đầu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phát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triển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sách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PTBV ĐDSH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QLNN,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marL="0" indent="0" algn="just">
              <a:buNone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sách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nước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tồn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PTBV ĐDSH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Quan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quản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TTDL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ĐDSH;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ĐDSH;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dựng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tồn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EB60757-6773-493B-B56E-BDF1AB16650F}"/>
              </a:ext>
            </a:extLst>
          </p:cNvPr>
          <p:cNvSpPr txBox="1">
            <a:spLocks/>
          </p:cNvSpPr>
          <p:nvPr/>
        </p:nvSpPr>
        <p:spPr>
          <a:xfrm>
            <a:off x="674254" y="10395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HÀNH LANG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</a:t>
            </a:r>
          </a:p>
        </p:txBody>
      </p:sp>
    </p:spTree>
    <p:extLst>
      <p:ext uri="{BB962C8B-B14F-4D97-AF65-F5344CB8AC3E}">
        <p14:creationId xmlns:p14="http://schemas.microsoft.com/office/powerpoint/2010/main" val="251472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02261" y="978875"/>
            <a:ext cx="8261959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5787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7321" y="1229169"/>
            <a:ext cx="11517745" cy="557314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 ĐỊNH 2067/QĐ-CP PHÊ DUYỆT ĐỀ ÁN “KIỂM KÊ, QUAN TRẮC, LẬP BÁO CÁO  VÀ XÂY DỰNG CSDL ĐDSH QG ĐẾN NĂM 2030, TẦM NHÌN ĐẾN NĂM 2050”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KT-KT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ĐDSH QG;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ĐDSH;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ĐDSH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341FD6B-144E-4C96-A5A1-AE7C9815F147}"/>
              </a:ext>
            </a:extLst>
          </p:cNvPr>
          <p:cNvSpPr txBox="1">
            <a:spLocks/>
          </p:cNvSpPr>
          <p:nvPr/>
        </p:nvSpPr>
        <p:spPr>
          <a:xfrm>
            <a:off x="674254" y="10395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HÀNH LANG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</a:t>
            </a:r>
          </a:p>
        </p:txBody>
      </p:sp>
    </p:spTree>
    <p:extLst>
      <p:ext uri="{BB962C8B-B14F-4D97-AF65-F5344CB8AC3E}">
        <p14:creationId xmlns:p14="http://schemas.microsoft.com/office/powerpoint/2010/main" val="1278963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02261" y="978875"/>
            <a:ext cx="8261959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5787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7125" y="1009031"/>
            <a:ext cx="11517745" cy="574501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 ĐỊNH 2067/QĐ-CP PHÊ DUYỆT ĐỀ ÁN “KIỂM KÊ, QUAN TRẮC, LẬP BÁO CÁO  VÀ XÂY DỰNG CSDL ĐDSH QG ĐẾN NĂM 2030, TẦM NHÌN ĐẾN NĂM 2050”</a:t>
            </a:r>
          </a:p>
          <a:p>
            <a:pPr marL="0" indent="0" algn="just">
              <a:buNone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NN&amp;MT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BTTN&amp;ĐDSH:</a:t>
            </a:r>
            <a:r>
              <a:rPr lang="en-US" sz="1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BTTN,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ĐDSH;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ĐDSH QG;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i="1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1700" b="1" i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…: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ĐDSH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KH&amp;CN: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KHCN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ĐDSH;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quỹ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ĐDSH QG;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KH&amp;CN VN: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ĐDSH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ĐDSH QG;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UBND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 ĐDSH,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ĐDSH (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ĐDSH QG.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BC99899-4ED7-4E68-84CB-FB5CBB09715C}"/>
              </a:ext>
            </a:extLst>
          </p:cNvPr>
          <p:cNvSpPr txBox="1">
            <a:spLocks/>
          </p:cNvSpPr>
          <p:nvPr/>
        </p:nvSpPr>
        <p:spPr>
          <a:xfrm>
            <a:off x="674254" y="10395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HÀNH LANG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</a:t>
            </a:r>
          </a:p>
        </p:txBody>
      </p:sp>
    </p:spTree>
    <p:extLst>
      <p:ext uri="{BB962C8B-B14F-4D97-AF65-F5344CB8AC3E}">
        <p14:creationId xmlns:p14="http://schemas.microsoft.com/office/powerpoint/2010/main" val="302176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02261" y="978875"/>
            <a:ext cx="8261959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5313" r="6046" b="22955"/>
          <a:stretch/>
        </p:blipFill>
        <p:spPr>
          <a:xfrm>
            <a:off x="0" y="5787"/>
            <a:ext cx="814250" cy="9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6836" y="1005094"/>
            <a:ext cx="11421092" cy="5494724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VĂN BẢN, QUY ĐỊNH CÓ LIÊN QUAN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114, 115 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CSDL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BTTN &amp; ĐDSH.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08/2022/NĐ-CP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BVMT 2020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BTTN &amp; ĐDSH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99-102)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HTTT, CSDL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CSDL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103-107)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BVMT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BTTN, ĐDSH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151, 152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08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73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 (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153).</a:t>
            </a:r>
          </a:p>
          <a:p>
            <a:pPr marL="0" indent="0" algn="just">
              <a:buNone/>
            </a:pP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810835E-4B00-4371-B428-E501E428039C}"/>
              </a:ext>
            </a:extLst>
          </p:cNvPr>
          <p:cNvSpPr txBox="1">
            <a:spLocks/>
          </p:cNvSpPr>
          <p:nvPr/>
        </p:nvSpPr>
        <p:spPr>
          <a:xfrm>
            <a:off x="674254" y="103951"/>
            <a:ext cx="11517746" cy="7490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HÀNH LANG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tin,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ĐDSH</a:t>
            </a:r>
          </a:p>
        </p:txBody>
      </p:sp>
    </p:spTree>
    <p:extLst>
      <p:ext uri="{BB962C8B-B14F-4D97-AF65-F5344CB8AC3E}">
        <p14:creationId xmlns:p14="http://schemas.microsoft.com/office/powerpoint/2010/main" val="120229199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10457</TotalTime>
  <Words>3889</Words>
  <Application>Microsoft Office PowerPoint</Application>
  <PresentationFormat>Widescreen</PresentationFormat>
  <Paragraphs>206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Century Gothic</vt:lpstr>
      <vt:lpstr>Roboto</vt:lpstr>
      <vt:lpstr>Times New Roman</vt:lpstr>
      <vt:lpstr>Wingdings</vt:lpstr>
      <vt:lpstr>Wingdings 3</vt:lpstr>
      <vt:lpstr>Slice</vt:lpstr>
      <vt:lpstr>CỤC BẢO TỒN THIÊN NHIÊN VÀ ĐA DẠNG SINH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TUAN</cp:lastModifiedBy>
  <cp:revision>656</cp:revision>
  <dcterms:created xsi:type="dcterms:W3CDTF">2021-01-15T03:31:29Z</dcterms:created>
  <dcterms:modified xsi:type="dcterms:W3CDTF">2025-09-10T03:36:47Z</dcterms:modified>
</cp:coreProperties>
</file>